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59" r:id="rId4"/>
    <p:sldId id="276" r:id="rId5"/>
    <p:sldId id="260" r:id="rId6"/>
    <p:sldId id="273" r:id="rId7"/>
    <p:sldId id="274" r:id="rId8"/>
    <p:sldId id="275" r:id="rId9"/>
    <p:sldId id="262" r:id="rId10"/>
    <p:sldId id="261" r:id="rId11"/>
    <p:sldId id="263" r:id="rId12"/>
    <p:sldId id="277" r:id="rId13"/>
    <p:sldId id="278" r:id="rId14"/>
    <p:sldId id="279" r:id="rId15"/>
    <p:sldId id="280" r:id="rId16"/>
    <p:sldId id="281" r:id="rId17"/>
    <p:sldId id="28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4660"/>
  </p:normalViewPr>
  <p:slideViewPr>
    <p:cSldViewPr snapToGrid="0">
      <p:cViewPr varScale="1">
        <p:scale>
          <a:sx n="82" d="100"/>
          <a:sy n="82" d="100"/>
        </p:scale>
        <p:origin x="581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6/11/relationships/changesInfo" Target="changesInfos/changesInfo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ordan Roberts" userId="6ef9dc3aede74c2a" providerId="LiveId" clId="{AF005141-9E40-411B-887B-7E478B5346D6}"/>
    <pc:docChg chg="modSld">
      <pc:chgData name="Jordan Roberts" userId="6ef9dc3aede74c2a" providerId="LiveId" clId="{AF005141-9E40-411B-887B-7E478B5346D6}" dt="2023-04-24T03:14:41.505" v="0"/>
      <pc:docMkLst>
        <pc:docMk/>
      </pc:docMkLst>
      <pc:sldChg chg="modSp mod">
        <pc:chgData name="Jordan Roberts" userId="6ef9dc3aede74c2a" providerId="LiveId" clId="{AF005141-9E40-411B-887B-7E478B5346D6}" dt="2023-04-24T03:14:41.505" v="0"/>
        <pc:sldMkLst>
          <pc:docMk/>
          <pc:sldMk cId="2765268538" sldId="282"/>
        </pc:sldMkLst>
        <pc:spChg chg="mod">
          <ac:chgData name="Jordan Roberts" userId="6ef9dc3aede74c2a" providerId="LiveId" clId="{AF005141-9E40-411B-887B-7E478B5346D6}" dt="2023-04-24T03:14:41.505" v="0"/>
          <ac:spMkLst>
            <pc:docMk/>
            <pc:sldMk cId="2765268538" sldId="282"/>
            <ac:spMk id="3" creationId="{00000000-0000-0000-0000-000000000000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Plan Results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.</c:v>
                </c:pt>
                <c:pt idx="1">
                  <c:v>..</c:v>
                </c:pt>
                <c:pt idx="2">
                  <c:v>…</c:v>
                </c:pt>
                <c:pt idx="3">
                  <c:v>….</c:v>
                </c:pt>
                <c:pt idx="4">
                  <c:v>…..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7</c:v>
                </c:pt>
                <c:pt idx="2">
                  <c:v>6</c:v>
                </c:pt>
                <c:pt idx="3">
                  <c:v>6</c:v>
                </c:pt>
                <c:pt idx="4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F8A-4682-999A-B3FCA2151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62158952"/>
        <c:axId val="462154360"/>
      </c:lineChart>
      <c:catAx>
        <c:axId val="4621589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154360"/>
        <c:crosses val="autoZero"/>
        <c:auto val="1"/>
        <c:lblAlgn val="ctr"/>
        <c:lblOffset val="100"/>
        <c:noMultiLvlLbl val="0"/>
      </c:catAx>
      <c:valAx>
        <c:axId val="4621543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21589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Plan</a:t>
            </a:r>
            <a:r>
              <a:rPr lang="en-US" baseline="0" dirty="0"/>
              <a:t> Results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Sheet1!$A$2:$A$6</c:f>
              <c:strCache>
                <c:ptCount val="5"/>
                <c:pt idx="0">
                  <c:v>Leadership Clarity</c:v>
                </c:pt>
                <c:pt idx="1">
                  <c:v>Launching</c:v>
                </c:pt>
                <c:pt idx="2">
                  <c:v>Adopting</c:v>
                </c:pt>
                <c:pt idx="3">
                  <c:v>Optimization</c:v>
                </c:pt>
                <c:pt idx="4">
                  <c:v>Habits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12</c:v>
                </c:pt>
                <c:pt idx="1">
                  <c:v>17</c:v>
                </c:pt>
                <c:pt idx="2">
                  <c:v>18</c:v>
                </c:pt>
                <c:pt idx="3">
                  <c:v>26</c:v>
                </c:pt>
                <c:pt idx="4">
                  <c:v>38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AE6-47F2-AC9C-94F86219AA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74441136"/>
        <c:axId val="474437856"/>
      </c:lineChart>
      <c:catAx>
        <c:axId val="47444113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437856"/>
        <c:crosses val="autoZero"/>
        <c:auto val="1"/>
        <c:lblAlgn val="ctr"/>
        <c:lblOffset val="100"/>
        <c:noMultiLvlLbl val="0"/>
      </c:catAx>
      <c:valAx>
        <c:axId val="4744378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4441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4/23/2023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4/23/2023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4DX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Executing the Innovation Plan</a:t>
            </a:r>
          </a:p>
        </p:txBody>
      </p:sp>
    </p:spTree>
    <p:extLst>
      <p:ext uri="{BB962C8B-B14F-4D97-AF65-F5344CB8AC3E}">
        <p14:creationId xmlns:p14="http://schemas.microsoft.com/office/powerpoint/2010/main" val="35385569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could we expect if we implement </a:t>
            </a:r>
            <a:r>
              <a:rPr lang="en-US" b="1" i="1" u="sng" dirty="0"/>
              <a:t>with</a:t>
            </a:r>
            <a:r>
              <a:rPr lang="en-US" b="1" i="1" dirty="0"/>
              <a:t> </a:t>
            </a:r>
            <a:r>
              <a:rPr lang="en-US" dirty="0"/>
              <a:t>4DX?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11965871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925647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1: Leadership Clarity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269669"/>
              </p:ext>
            </p:extLst>
          </p:nvPr>
        </p:nvGraphicFramePr>
        <p:xfrm>
          <a:off x="1739900" y="2171700"/>
          <a:ext cx="4543258" cy="232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58">
                  <a:extLst>
                    <a:ext uri="{9D8B030D-6E8A-4147-A177-3AD203B41FA5}">
                      <a16:colId xmlns:a16="http://schemas.microsoft.com/office/drawing/2014/main" val="4105174564"/>
                    </a:ext>
                  </a:extLst>
                </a:gridCol>
              </a:tblGrid>
              <a:tr h="58138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In 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87045"/>
                  </a:ext>
                </a:extLst>
              </a:tr>
              <a:tr h="581380">
                <a:tc>
                  <a:txBody>
                    <a:bodyPr/>
                    <a:lstStyle/>
                    <a:p>
                      <a:r>
                        <a:rPr lang="en-US" sz="3200" dirty="0"/>
                        <a:t>Mutual understanding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037807"/>
                  </a:ext>
                </a:extLst>
              </a:tr>
              <a:tr h="581380">
                <a:tc>
                  <a:txBody>
                    <a:bodyPr/>
                    <a:lstStyle/>
                    <a:p>
                      <a:r>
                        <a:rPr lang="en-US" sz="3200" dirty="0"/>
                        <a:t>Concrete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477441"/>
                  </a:ext>
                </a:extLst>
              </a:tr>
              <a:tr h="581380">
                <a:tc>
                  <a:txBody>
                    <a:bodyPr/>
                    <a:lstStyle/>
                    <a:p>
                      <a:r>
                        <a:rPr lang="en-US" sz="3200" dirty="0"/>
                        <a:t>Knowledge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28294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39898"/>
              </p:ext>
            </p:extLst>
          </p:nvPr>
        </p:nvGraphicFramePr>
        <p:xfrm>
          <a:off x="6283157" y="2171700"/>
          <a:ext cx="4882147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82147">
                  <a:extLst>
                    <a:ext uri="{9D8B030D-6E8A-4147-A177-3AD203B41FA5}">
                      <a16:colId xmlns:a16="http://schemas.microsoft.com/office/drawing/2014/main" val="1937151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Getting Specific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6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Training, visual, documents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1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Demonstration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87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Clear expectations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6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4156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2: Launch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15382583"/>
              </p:ext>
            </p:extLst>
          </p:nvPr>
        </p:nvGraphicFramePr>
        <p:xfrm>
          <a:off x="1739900" y="2171700"/>
          <a:ext cx="4543258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58">
                  <a:extLst>
                    <a:ext uri="{9D8B030D-6E8A-4147-A177-3AD203B41FA5}">
                      <a16:colId xmlns:a16="http://schemas.microsoft.com/office/drawing/2014/main" val="4105174564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In 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8704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Energy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0378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Focus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47744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Identify opportunities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28294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06393640"/>
              </p:ext>
            </p:extLst>
          </p:nvPr>
        </p:nvGraphicFramePr>
        <p:xfrm>
          <a:off x="6283157" y="2171700"/>
          <a:ext cx="4866105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105">
                  <a:extLst>
                    <a:ext uri="{9D8B030D-6E8A-4147-A177-3AD203B41FA5}">
                      <a16:colId xmlns:a16="http://schemas.microsoft.com/office/drawing/2014/main" val="1937151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Getting Specific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6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Kickoff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1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Daily results rally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87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Org. leaders as team leads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6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327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3: Adoption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9994233"/>
              </p:ext>
            </p:extLst>
          </p:nvPr>
        </p:nvGraphicFramePr>
        <p:xfrm>
          <a:off x="1739900" y="2171700"/>
          <a:ext cx="4543258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58">
                  <a:extLst>
                    <a:ext uri="{9D8B030D-6E8A-4147-A177-3AD203B41FA5}">
                      <a16:colId xmlns:a16="http://schemas.microsoft.com/office/drawing/2014/main" val="4105174564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In 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8704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Early success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0378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Train and/or Confront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47744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Celebrate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28294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0880494"/>
              </p:ext>
            </p:extLst>
          </p:nvPr>
        </p:nvGraphicFramePr>
        <p:xfrm>
          <a:off x="6283157" y="2171700"/>
          <a:ext cx="4866105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105">
                  <a:extLst>
                    <a:ext uri="{9D8B030D-6E8A-4147-A177-3AD203B41FA5}">
                      <a16:colId xmlns:a16="http://schemas.microsoft.com/office/drawing/2014/main" val="1937151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Getting Specific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6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Recognize execution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1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Group and Ind. Training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87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Weekly raffle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6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99248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4: Optimization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9127287"/>
              </p:ext>
            </p:extLst>
          </p:nvPr>
        </p:nvGraphicFramePr>
        <p:xfrm>
          <a:off x="1739900" y="2171700"/>
          <a:ext cx="4543258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58">
                  <a:extLst>
                    <a:ext uri="{9D8B030D-6E8A-4147-A177-3AD203B41FA5}">
                      <a16:colId xmlns:a16="http://schemas.microsoft.com/office/drawing/2014/main" val="4105174564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In 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8704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 err="1"/>
                        <a:t>Ground</a:t>
                      </a:r>
                      <a:r>
                        <a:rPr lang="en-US" sz="3200" dirty="0" err="1">
                          <a:sym typeface="Wingdings" panose="05000000000000000000" pitchFamily="2" charset="2"/>
                        </a:rPr>
                        <a:t>Up</a:t>
                      </a:r>
                      <a:r>
                        <a:rPr lang="en-US" sz="3200" dirty="0">
                          <a:sym typeface="Wingdings" panose="05000000000000000000" pitchFamily="2" charset="2"/>
                        </a:rPr>
                        <a:t> innovation</a:t>
                      </a:r>
                      <a:endParaRPr lang="en-US" sz="3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0378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Adjust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47744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A team of winners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28294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3345040"/>
              </p:ext>
            </p:extLst>
          </p:nvPr>
        </p:nvGraphicFramePr>
        <p:xfrm>
          <a:off x="6283157" y="2171700"/>
          <a:ext cx="4866105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105">
                  <a:extLst>
                    <a:ext uri="{9D8B030D-6E8A-4147-A177-3AD203B41FA5}">
                      <a16:colId xmlns:a16="http://schemas.microsoft.com/office/drawing/2014/main" val="1937151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Getting Specific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6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Reward creativity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1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Use accountability meeting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87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Recognize informal leaders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6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11886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Stage 5: Habits</a:t>
            </a:r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67175372"/>
              </p:ext>
            </p:extLst>
          </p:nvPr>
        </p:nvGraphicFramePr>
        <p:xfrm>
          <a:off x="1739900" y="2171700"/>
          <a:ext cx="4543258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43258">
                  <a:extLst>
                    <a:ext uri="{9D8B030D-6E8A-4147-A177-3AD203B41FA5}">
                      <a16:colId xmlns:a16="http://schemas.microsoft.com/office/drawing/2014/main" val="4105174564"/>
                    </a:ext>
                  </a:extLst>
                </a:gridCol>
              </a:tblGrid>
              <a:tr h="57912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In General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87087045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Expect execution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6037807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Achieved goal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85477441"/>
                  </a:ext>
                </a:extLst>
              </a:tr>
              <a:tr h="579120">
                <a:tc>
                  <a:txBody>
                    <a:bodyPr/>
                    <a:lstStyle/>
                    <a:p>
                      <a:r>
                        <a:rPr lang="en-US" sz="3200" dirty="0"/>
                        <a:t>What’s the next goal?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728294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9639159"/>
              </p:ext>
            </p:extLst>
          </p:nvPr>
        </p:nvGraphicFramePr>
        <p:xfrm>
          <a:off x="6283157" y="2171700"/>
          <a:ext cx="4866105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6105">
                  <a:extLst>
                    <a:ext uri="{9D8B030D-6E8A-4147-A177-3AD203B41FA5}">
                      <a16:colId xmlns:a16="http://schemas.microsoft.com/office/drawing/2014/main" val="193715113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/>
                        <a:t>Getting Specific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1666103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Cease frequent repeating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4161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Celebrate the results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28711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3200" dirty="0"/>
                        <a:t>Determine next WIG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156818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1994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424" y="1999411"/>
            <a:ext cx="10151629" cy="1398540"/>
          </a:xfrm>
        </p:spPr>
        <p:txBody>
          <a:bodyPr>
            <a:normAutofit/>
          </a:bodyPr>
          <a:lstStyle/>
          <a:p>
            <a:r>
              <a:rPr lang="en-US" sz="6600" dirty="0"/>
              <a:t>This plan will not fail…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7424" y="3742147"/>
            <a:ext cx="9612971" cy="1398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With 4DX paving the way </a:t>
            </a:r>
          </a:p>
          <a:p>
            <a:r>
              <a:rPr lang="en-US" sz="4800" dirty="0"/>
              <a:t>to sustained execution </a:t>
            </a:r>
          </a:p>
        </p:txBody>
      </p:sp>
    </p:spTree>
    <p:extLst>
      <p:ext uri="{BB962C8B-B14F-4D97-AF65-F5344CB8AC3E}">
        <p14:creationId xmlns:p14="http://schemas.microsoft.com/office/powerpoint/2010/main" val="4142524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McChesney, C., Covey, S., &amp; </a:t>
            </a:r>
            <a:r>
              <a:rPr lang="en-US" b="0" i="0" dirty="0" err="1">
                <a:solidFill>
                  <a:srgbClr val="333333"/>
                </a:solidFill>
                <a:effectLst/>
                <a:latin typeface="Helvetica Neue"/>
              </a:rPr>
              <a:t>Huling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, J. (2012). </a:t>
            </a:r>
            <a:r>
              <a:rPr lang="en-US" b="0" i="1" dirty="0">
                <a:solidFill>
                  <a:srgbClr val="333333"/>
                </a:solidFill>
                <a:effectLst/>
                <a:latin typeface="Helvetica Neue"/>
              </a:rPr>
              <a:t>The 4 disciplines of execution: achieving your wildly important goals.</a:t>
            </a:r>
            <a:r>
              <a:rPr lang="en-US" b="0" i="0" dirty="0">
                <a:solidFill>
                  <a:srgbClr val="333333"/>
                </a:solidFill>
                <a:effectLst/>
                <a:latin typeface="Helvetica Neue"/>
              </a:rPr>
              <a:t> Ne York, NY, Free Press.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52685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7424" y="1999411"/>
            <a:ext cx="9612971" cy="1398540"/>
          </a:xfrm>
        </p:spPr>
        <p:txBody>
          <a:bodyPr>
            <a:normAutofit/>
          </a:bodyPr>
          <a:lstStyle/>
          <a:p>
            <a:r>
              <a:rPr lang="en-US" sz="6600" dirty="0"/>
              <a:t>This plan will fail…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917425" y="2907957"/>
            <a:ext cx="9612971" cy="139854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r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7200" kern="1200" cap="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dirty="0"/>
              <a:t>Without sustained execution</a:t>
            </a:r>
          </a:p>
        </p:txBody>
      </p:sp>
    </p:spTree>
    <p:extLst>
      <p:ext uri="{BB962C8B-B14F-4D97-AF65-F5344CB8AC3E}">
        <p14:creationId xmlns:p14="http://schemas.microsoft.com/office/powerpoint/2010/main" val="3734398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4DX?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4 Disciplines of Execution:</a:t>
            </a:r>
          </a:p>
          <a:p>
            <a:pPr marL="457200" indent="-457200">
              <a:buFont typeface="+mj-lt"/>
              <a:buAutoNum type="arabicParenR"/>
            </a:pPr>
            <a:endParaRPr lang="en-US" dirty="0"/>
          </a:p>
          <a:p>
            <a:pPr marL="457200" indent="-457200">
              <a:buFont typeface="+mj-lt"/>
              <a:buAutoNum type="arabicParenR"/>
            </a:pPr>
            <a:r>
              <a:rPr lang="en-US" dirty="0"/>
              <a:t>Wildly Important Goal (WIG)</a:t>
            </a:r>
          </a:p>
          <a:p>
            <a:pPr marL="457200" indent="-457200" fontAlgn="ctr">
              <a:buFont typeface="+mj-lt"/>
              <a:buAutoNum type="arabicParenR"/>
            </a:pPr>
            <a:r>
              <a:rPr lang="en-US" dirty="0"/>
              <a:t>Lead Measures</a:t>
            </a:r>
          </a:p>
          <a:p>
            <a:pPr marL="457200" indent="-457200" fontAlgn="ctr">
              <a:buFont typeface="+mj-lt"/>
              <a:buAutoNum type="arabicParenR"/>
            </a:pPr>
            <a:r>
              <a:rPr lang="en-US" dirty="0"/>
              <a:t>Player's Scoreboard</a:t>
            </a:r>
          </a:p>
          <a:p>
            <a:pPr marL="457200" indent="-457200" fontAlgn="ctr">
              <a:buFont typeface="+mj-lt"/>
              <a:buAutoNum type="arabicParenR"/>
            </a:pPr>
            <a:r>
              <a:rPr lang="en-US" dirty="0"/>
              <a:t>Cadence of Accountability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2914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14322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7641" y="2302042"/>
            <a:ext cx="10144897" cy="3581400"/>
          </a:xfrm>
        </p:spPr>
        <p:txBody>
          <a:bodyPr/>
          <a:lstStyle/>
          <a:p>
            <a:r>
              <a:rPr lang="en-US" dirty="0"/>
              <a:t>WIG(s)?</a:t>
            </a:r>
          </a:p>
          <a:p>
            <a:pPr lvl="1"/>
            <a:r>
              <a:rPr lang="en-US" dirty="0"/>
              <a:t>Successful implementation of efficiency training by 1Q18 (first quarter of 2018).</a:t>
            </a:r>
          </a:p>
        </p:txBody>
      </p:sp>
    </p:spTree>
    <p:extLst>
      <p:ext uri="{BB962C8B-B14F-4D97-AF65-F5344CB8AC3E}">
        <p14:creationId xmlns:p14="http://schemas.microsoft.com/office/powerpoint/2010/main" val="1318814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10820401" cy="3581400"/>
          </a:xfrm>
        </p:spPr>
        <p:txBody>
          <a:bodyPr/>
          <a:lstStyle/>
          <a:p>
            <a:r>
              <a:rPr lang="en-US" dirty="0"/>
              <a:t>Lead Measure(s)? </a:t>
            </a:r>
          </a:p>
          <a:p>
            <a:pPr lvl="1"/>
            <a:r>
              <a:rPr lang="en-US" dirty="0"/>
              <a:t>Train daily framework 1-2 times per week and train adherence to it.</a:t>
            </a:r>
          </a:p>
          <a:p>
            <a:pPr lvl="1"/>
            <a:r>
              <a:rPr lang="en-US" dirty="0"/>
              <a:t>Trade 1 standard lesson per week for a flipped lesson and train efficiency in its place.</a:t>
            </a:r>
          </a:p>
        </p:txBody>
      </p:sp>
    </p:spTree>
    <p:extLst>
      <p:ext uri="{BB962C8B-B14F-4D97-AF65-F5344CB8AC3E}">
        <p14:creationId xmlns:p14="http://schemas.microsoft.com/office/powerpoint/2010/main" val="19850108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10144897" cy="3581400"/>
          </a:xfrm>
        </p:spPr>
        <p:txBody>
          <a:bodyPr/>
          <a:lstStyle/>
          <a:p>
            <a:r>
              <a:rPr lang="en-US" dirty="0"/>
              <a:t>Scoreboard?</a:t>
            </a:r>
          </a:p>
          <a:p>
            <a:pPr lvl="1"/>
            <a:r>
              <a:rPr lang="en-US" dirty="0"/>
              <a:t>This is largely TBD as the team will take a significant role in its creation.</a:t>
            </a:r>
          </a:p>
          <a:p>
            <a:pPr lvl="1"/>
            <a:r>
              <a:rPr lang="en-US" dirty="0"/>
              <a:t>We will update weekly.</a:t>
            </a:r>
          </a:p>
        </p:txBody>
      </p:sp>
    </p:spTree>
    <p:extLst>
      <p:ext uri="{BB962C8B-B14F-4D97-AF65-F5344CB8AC3E}">
        <p14:creationId xmlns:p14="http://schemas.microsoft.com/office/powerpoint/2010/main" val="28926230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our…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599" y="2286000"/>
            <a:ext cx="10144897" cy="3581400"/>
          </a:xfrm>
        </p:spPr>
        <p:txBody>
          <a:bodyPr/>
          <a:lstStyle/>
          <a:p>
            <a:r>
              <a:rPr lang="en-US" dirty="0"/>
              <a:t>Cadence of Accountability</a:t>
            </a:r>
          </a:p>
          <a:p>
            <a:pPr lvl="1"/>
            <a:r>
              <a:rPr lang="en-US" dirty="0"/>
              <a:t>This will be a weekly staff meeting focused solely on:</a:t>
            </a:r>
          </a:p>
          <a:p>
            <a:pPr lvl="2"/>
            <a:r>
              <a:rPr lang="en-US" dirty="0"/>
              <a:t>The WIG </a:t>
            </a:r>
          </a:p>
          <a:p>
            <a:pPr lvl="2"/>
            <a:r>
              <a:rPr lang="en-US" dirty="0"/>
              <a:t>Our performance on the lead measures, and</a:t>
            </a:r>
          </a:p>
          <a:p>
            <a:pPr lvl="2"/>
            <a:r>
              <a:rPr lang="en-US" dirty="0"/>
              <a:t>Any adjustments that need to be made</a:t>
            </a:r>
          </a:p>
        </p:txBody>
      </p:sp>
    </p:spTree>
    <p:extLst>
      <p:ext uri="{BB962C8B-B14F-4D97-AF65-F5344CB8AC3E}">
        <p14:creationId xmlns:p14="http://schemas.microsoft.com/office/powerpoint/2010/main" val="41540696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could we expect if we implement </a:t>
            </a:r>
            <a:r>
              <a:rPr lang="en-US" b="1" i="1" dirty="0"/>
              <a:t>without </a:t>
            </a:r>
            <a:r>
              <a:rPr lang="en-US" dirty="0"/>
              <a:t>4DX?</a:t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8857628"/>
              </p:ext>
            </p:extLst>
          </p:nvPr>
        </p:nvGraphicFramePr>
        <p:xfrm>
          <a:off x="1371600" y="2286000"/>
          <a:ext cx="9601200" cy="3581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39119325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1077</TotalTime>
  <Words>356</Words>
  <Application>Microsoft Office PowerPoint</Application>
  <PresentationFormat>Widescreen</PresentationFormat>
  <Paragraphs>82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Franklin Gothic Book</vt:lpstr>
      <vt:lpstr>Helvetica Neue</vt:lpstr>
      <vt:lpstr>Wingdings</vt:lpstr>
      <vt:lpstr>Crop</vt:lpstr>
      <vt:lpstr>4DX</vt:lpstr>
      <vt:lpstr>This plan will fail…</vt:lpstr>
      <vt:lpstr>What is 4DX?</vt:lpstr>
      <vt:lpstr>PowerPoint Presentation</vt:lpstr>
      <vt:lpstr>What is our…</vt:lpstr>
      <vt:lpstr>What is our…</vt:lpstr>
      <vt:lpstr>What is our…</vt:lpstr>
      <vt:lpstr>What is our…</vt:lpstr>
      <vt:lpstr>What could we expect if we implement without 4DX? </vt:lpstr>
      <vt:lpstr>What could we expect if we implement with 4DX? </vt:lpstr>
      <vt:lpstr>Stage 1: Leadership Clarity</vt:lpstr>
      <vt:lpstr>Stage 2: Launch</vt:lpstr>
      <vt:lpstr>Stage 3: Adoption</vt:lpstr>
      <vt:lpstr>Stage 4: Optimization</vt:lpstr>
      <vt:lpstr>Stage 5: Habits</vt:lpstr>
      <vt:lpstr>This plan will not fail…</vt:lpstr>
      <vt:lpstr>References: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Jordan Roberts</dc:creator>
  <cp:lastModifiedBy>Jordan Roberts</cp:lastModifiedBy>
  <cp:revision>12</cp:revision>
  <dcterms:created xsi:type="dcterms:W3CDTF">2017-02-12T02:41:04Z</dcterms:created>
  <dcterms:modified xsi:type="dcterms:W3CDTF">2023-04-24T03:14:47Z</dcterms:modified>
</cp:coreProperties>
</file>