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2" r:id="rId4"/>
    <p:sldId id="260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292" r:id="rId35"/>
    <p:sldId id="258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1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2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8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3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09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1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4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2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6FA646-5DB8-4AA8-8066-75C743E2258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089744-D480-4579-A132-FEB3CE40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r.org/templates/story/story.php?storyId=9525679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170B-D6A3-4661-8764-D316BABAE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Efficiency for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B6F28-F351-4068-A53F-2921C57F7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Instructor/Designer: Jordan Roberts</a:t>
            </a:r>
          </a:p>
        </p:txBody>
      </p:sp>
    </p:spTree>
    <p:extLst>
      <p:ext uri="{BB962C8B-B14F-4D97-AF65-F5344CB8AC3E}">
        <p14:creationId xmlns:p14="http://schemas.microsoft.com/office/powerpoint/2010/main" val="46596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Characterizes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pPr algn="r"/>
            <a:r>
              <a:rPr lang="en-US" dirty="0"/>
              <a:t>Working with Speed</a:t>
            </a:r>
          </a:p>
          <a:p>
            <a:pPr algn="r"/>
            <a:r>
              <a:rPr lang="en-US" dirty="0"/>
              <a:t>Quick Working Pace; Driven by Urgency</a:t>
            </a:r>
          </a:p>
          <a:p>
            <a:pPr algn="r"/>
            <a:r>
              <a:rPr lang="en-US" dirty="0"/>
              <a:t>Highly-Focused</a:t>
            </a:r>
          </a:p>
          <a:p>
            <a:pPr algn="r"/>
            <a:r>
              <a:rPr lang="en-US" dirty="0"/>
              <a:t>Starting Immediately</a:t>
            </a:r>
          </a:p>
          <a:p>
            <a:pPr algn="r"/>
            <a:r>
              <a:rPr lang="en-US" dirty="0"/>
              <a:t>“Git ‘R Done” Mentality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538FB-B60B-4E35-8F06-49B6A8AF391A}"/>
              </a:ext>
            </a:extLst>
          </p:cNvPr>
          <p:cNvSpPr/>
          <p:nvPr/>
        </p:nvSpPr>
        <p:spPr>
          <a:xfrm>
            <a:off x="8490192" y="733349"/>
            <a:ext cx="2273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FAST?!</a:t>
            </a:r>
          </a:p>
        </p:txBody>
      </p:sp>
    </p:spTree>
    <p:extLst>
      <p:ext uri="{BB962C8B-B14F-4D97-AF65-F5344CB8AC3E}">
        <p14:creationId xmlns:p14="http://schemas.microsoft.com/office/powerpoint/2010/main" val="4179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318" y="709575"/>
            <a:ext cx="6726629" cy="970878"/>
          </a:xfrm>
        </p:spPr>
        <p:txBody>
          <a:bodyPr/>
          <a:lstStyle/>
          <a:p>
            <a:r>
              <a:rPr lang="en-US" dirty="0"/>
              <a:t>What Hinders Us from Being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71832"/>
            <a:ext cx="10018713" cy="4134521"/>
          </a:xfrm>
        </p:spPr>
        <p:txBody>
          <a:bodyPr/>
          <a:lstStyle/>
          <a:p>
            <a:pPr algn="r"/>
            <a:r>
              <a:rPr lang="en-US" dirty="0"/>
              <a:t>Distractions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they are </a:t>
            </a:r>
            <a:r>
              <a:rPr lang="en-US" b="1" i="1" dirty="0">
                <a:sym typeface="Wingdings" panose="05000000000000000000" pitchFamily="2" charset="2"/>
              </a:rPr>
              <a:t>evil </a:t>
            </a:r>
            <a:r>
              <a:rPr lang="en-US" i="1" dirty="0">
                <a:sym typeface="Wingdings" panose="05000000000000000000" pitchFamily="2" charset="2"/>
              </a:rPr>
              <a:t>in a fast-paced workplace</a:t>
            </a:r>
            <a:endParaRPr lang="en-US" i="1" dirty="0"/>
          </a:p>
          <a:p>
            <a:pPr algn="r"/>
            <a:r>
              <a:rPr lang="en-US" dirty="0"/>
              <a:t>Motivation </a:t>
            </a:r>
            <a:r>
              <a:rPr lang="en-US" dirty="0">
                <a:sym typeface="Wingdings" panose="05000000000000000000" pitchFamily="2" charset="2"/>
              </a:rPr>
              <a:t> harder to maintain on difficult days</a:t>
            </a:r>
            <a:endParaRPr lang="en-US" dirty="0"/>
          </a:p>
          <a:p>
            <a:pPr algn="r"/>
            <a:r>
              <a:rPr lang="en-US" dirty="0"/>
              <a:t>Hopping Around </a:t>
            </a:r>
            <a:r>
              <a:rPr lang="en-US" dirty="0">
                <a:sym typeface="Wingdings" panose="05000000000000000000" pitchFamily="2" charset="2"/>
              </a:rPr>
              <a:t> we’ll discuss multitasking later; it can help </a:t>
            </a:r>
            <a:r>
              <a:rPr lang="en-US" b="1" i="1" dirty="0">
                <a:sym typeface="Wingdings" panose="05000000000000000000" pitchFamily="2" charset="2"/>
              </a:rPr>
              <a:t>and</a:t>
            </a:r>
            <a:r>
              <a:rPr lang="en-US" dirty="0">
                <a:sym typeface="Wingdings" panose="05000000000000000000" pitchFamily="2" charset="2"/>
              </a:rPr>
              <a:t> hinder</a:t>
            </a:r>
            <a:endParaRPr lang="en-US" dirty="0"/>
          </a:p>
          <a:p>
            <a:pPr algn="r"/>
            <a:r>
              <a:rPr lang="en-US" dirty="0"/>
              <a:t>Forgetting Priority </a:t>
            </a:r>
            <a:r>
              <a:rPr lang="en-US" dirty="0">
                <a:sym typeface="Wingdings" panose="05000000000000000000" pitchFamily="2" charset="2"/>
              </a:rPr>
              <a:t> any time spent searching for the next task is</a:t>
            </a:r>
            <a:r>
              <a:rPr lang="en-US" b="1" i="1" dirty="0">
                <a:sym typeface="Wingdings" panose="05000000000000000000" pitchFamily="2" charset="2"/>
              </a:rPr>
              <a:t> wasted</a:t>
            </a:r>
            <a:endParaRPr lang="en-US" b="1" i="1" dirty="0"/>
          </a:p>
          <a:p>
            <a:pPr algn="r"/>
            <a:r>
              <a:rPr lang="en-US" dirty="0"/>
              <a:t>Lack of Confidence </a:t>
            </a:r>
            <a:r>
              <a:rPr lang="en-US" dirty="0">
                <a:sym typeface="Wingdings" panose="05000000000000000000" pitchFamily="2" charset="2"/>
              </a:rPr>
              <a:t> this leads to double-triple checking, </a:t>
            </a:r>
          </a:p>
          <a:p>
            <a:pPr marL="0" indent="0" algn="r">
              <a:buNone/>
            </a:pPr>
            <a:r>
              <a:rPr lang="en-US" dirty="0">
                <a:sym typeface="Wingdings" panose="05000000000000000000" pitchFamily="2" charset="2"/>
              </a:rPr>
              <a:t>searching for confirmations, etc.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538FB-B60B-4E35-8F06-49B6A8AF391A}"/>
              </a:ext>
            </a:extLst>
          </p:cNvPr>
          <p:cNvSpPr/>
          <p:nvPr/>
        </p:nvSpPr>
        <p:spPr>
          <a:xfrm>
            <a:off x="8490192" y="733349"/>
            <a:ext cx="2273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FAST?!</a:t>
            </a:r>
          </a:p>
        </p:txBody>
      </p:sp>
    </p:spTree>
    <p:extLst>
      <p:ext uri="{BB962C8B-B14F-4D97-AF65-F5344CB8AC3E}">
        <p14:creationId xmlns:p14="http://schemas.microsoft.com/office/powerpoint/2010/main" val="366989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633" y="709575"/>
            <a:ext cx="5368066" cy="970878"/>
          </a:xfrm>
        </p:spPr>
        <p:txBody>
          <a:bodyPr/>
          <a:lstStyle/>
          <a:p>
            <a:r>
              <a:rPr lang="en-US" dirty="0"/>
              <a:t>Steps to Be Efficient 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71832"/>
            <a:ext cx="10018713" cy="4134521"/>
          </a:xfrm>
        </p:spPr>
        <p:txBody>
          <a:bodyPr/>
          <a:lstStyle/>
          <a:p>
            <a:pPr algn="r"/>
            <a:r>
              <a:rPr lang="en-US" dirty="0"/>
              <a:t>Maintain Laser Focus… </a:t>
            </a:r>
            <a:endParaRPr lang="en-US" i="1" dirty="0"/>
          </a:p>
          <a:p>
            <a:pPr algn="r"/>
            <a:r>
              <a:rPr lang="en-US" dirty="0"/>
              <a:t>Find Your Internal Motivation</a:t>
            </a:r>
          </a:p>
          <a:p>
            <a:pPr algn="r"/>
            <a:r>
              <a:rPr lang="en-US" dirty="0"/>
              <a:t>Multitask When Necessary, Not 24 / 7</a:t>
            </a:r>
          </a:p>
          <a:p>
            <a:pPr algn="r"/>
            <a:r>
              <a:rPr lang="en-US" dirty="0"/>
              <a:t>Always Know Priority &amp; What to Do Next </a:t>
            </a:r>
          </a:p>
          <a:p>
            <a:pPr algn="r"/>
            <a:r>
              <a:rPr lang="en-US" dirty="0"/>
              <a:t>Study, Ask Questions, Become an Expert to Discover Confidence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538FB-B60B-4E35-8F06-49B6A8AF391A}"/>
              </a:ext>
            </a:extLst>
          </p:cNvPr>
          <p:cNvSpPr/>
          <p:nvPr/>
        </p:nvSpPr>
        <p:spPr>
          <a:xfrm>
            <a:off x="8645683" y="733349"/>
            <a:ext cx="1962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FAST!</a:t>
            </a:r>
          </a:p>
        </p:txBody>
      </p:sp>
    </p:spTree>
    <p:extLst>
      <p:ext uri="{BB962C8B-B14F-4D97-AF65-F5344CB8AC3E}">
        <p14:creationId xmlns:p14="http://schemas.microsoft.com/office/powerpoint/2010/main" val="156315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170B-D6A3-4661-8764-D316BABAE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886" y="1207946"/>
            <a:ext cx="8574621" cy="3676026"/>
          </a:xfrm>
        </p:spPr>
        <p:txBody>
          <a:bodyPr/>
          <a:lstStyle/>
          <a:p>
            <a:r>
              <a:rPr lang="en-US" dirty="0"/>
              <a:t>When Efficiency Met Accuracy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B6F28-F351-4068-A53F-2921C57F7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255" y="5168851"/>
            <a:ext cx="6987645" cy="13885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9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00904-EAD5-4111-A069-8B44BB7E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887" y="1795631"/>
            <a:ext cx="10018713" cy="3124201"/>
          </a:xfrm>
        </p:spPr>
        <p:txBody>
          <a:bodyPr/>
          <a:lstStyle/>
          <a:p>
            <a:r>
              <a:rPr lang="en-US" dirty="0"/>
              <a:t>"Harry Burns: I've been doing a lot of thinking, and the thing is, I love you. </a:t>
            </a:r>
          </a:p>
          <a:p>
            <a:r>
              <a:rPr lang="en-US" dirty="0"/>
              <a:t>Sally Albright: How do you expect me to respond to this? </a:t>
            </a:r>
          </a:p>
          <a:p>
            <a:r>
              <a:rPr lang="en-US" dirty="0"/>
              <a:t>Harry Burns: How about, you love me too. </a:t>
            </a:r>
          </a:p>
          <a:p>
            <a:r>
              <a:rPr lang="en-US" dirty="0"/>
              <a:t>Sally Albright: How about, I'm leaving." </a:t>
            </a:r>
          </a:p>
          <a:p>
            <a:pPr marL="457200" lvl="1" indent="0">
              <a:buNone/>
            </a:pPr>
            <a:r>
              <a:rPr lang="en-US" sz="3200" b="1" dirty="0"/>
              <a:t>- When Harry Met Sally, 1989</a:t>
            </a:r>
          </a:p>
        </p:txBody>
      </p:sp>
    </p:spTree>
    <p:extLst>
      <p:ext uri="{BB962C8B-B14F-4D97-AF65-F5344CB8AC3E}">
        <p14:creationId xmlns:p14="http://schemas.microsoft.com/office/powerpoint/2010/main" val="406752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is Accuracy?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r>
              <a:rPr lang="en-US" dirty="0"/>
              <a:t>As we discussed in the Course Intro… Accuracy – completing a task the right way, the first time.  </a:t>
            </a:r>
          </a:p>
          <a:p>
            <a:pPr lvl="1"/>
            <a:r>
              <a:rPr lang="en-US" dirty="0"/>
              <a:t>Dictionary.com: “the condition or quality of being true, correct, or exact. </a:t>
            </a:r>
          </a:p>
          <a:p>
            <a:r>
              <a:rPr lang="en-US" dirty="0"/>
              <a:t>The Million-Dollar Question is: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3D006-2B70-48FD-B87E-89411D72D422}"/>
              </a:ext>
            </a:extLst>
          </p:cNvPr>
          <p:cNvSpPr/>
          <p:nvPr/>
        </p:nvSpPr>
        <p:spPr>
          <a:xfrm>
            <a:off x="1484309" y="4161432"/>
            <a:ext cx="1026304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Efficiency &amp; Accuracy:</a:t>
            </a:r>
          </a:p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Match Made in Heaven or Mortal Enemies?</a:t>
            </a:r>
          </a:p>
        </p:txBody>
      </p:sp>
    </p:spTree>
    <p:extLst>
      <p:ext uri="{BB962C8B-B14F-4D97-AF65-F5344CB8AC3E}">
        <p14:creationId xmlns:p14="http://schemas.microsoft.com/office/powerpoint/2010/main" val="41268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Characterizes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pPr algn="r"/>
            <a:r>
              <a:rPr lang="en-US" dirty="0" err="1"/>
              <a:t>Corect</a:t>
            </a:r>
            <a:r>
              <a:rPr lang="en-US" dirty="0"/>
              <a:t>, </a:t>
            </a:r>
            <a:r>
              <a:rPr lang="en-US" dirty="0" err="1"/>
              <a:t>Nminal</a:t>
            </a:r>
            <a:r>
              <a:rPr lang="en-US" dirty="0"/>
              <a:t> </a:t>
            </a:r>
            <a:r>
              <a:rPr lang="en-US" dirty="0" err="1"/>
              <a:t>Erros</a:t>
            </a:r>
            <a:r>
              <a:rPr lang="en-US" dirty="0"/>
              <a:t> (</a:t>
            </a:r>
            <a:r>
              <a:rPr lang="en-US" dirty="0">
                <a:sym typeface="Wingdings" panose="05000000000000000000" pitchFamily="2" charset="2"/>
              </a:rPr>
              <a:t> the opposite of that)</a:t>
            </a:r>
            <a:endParaRPr lang="en-US" dirty="0"/>
          </a:p>
          <a:p>
            <a:pPr algn="r"/>
            <a:r>
              <a:rPr lang="en-US" dirty="0"/>
              <a:t>Precise</a:t>
            </a:r>
          </a:p>
          <a:p>
            <a:pPr algn="r"/>
            <a:r>
              <a:rPr lang="en-US" dirty="0"/>
              <a:t>Not Always Perfect but Pretty Close</a:t>
            </a:r>
          </a:p>
          <a:p>
            <a:pPr algn="r"/>
            <a:r>
              <a:rPr lang="en-US" dirty="0"/>
              <a:t>Following the Process </a:t>
            </a:r>
            <a:r>
              <a:rPr lang="en-US" b="1" i="1" dirty="0"/>
              <a:t>As Trained</a:t>
            </a:r>
          </a:p>
          <a:p>
            <a:pPr algn="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7745C9-664A-4608-995E-F08AB47240DE}"/>
              </a:ext>
            </a:extLst>
          </p:cNvPr>
          <p:cNvSpPr/>
          <p:nvPr/>
        </p:nvSpPr>
        <p:spPr>
          <a:xfrm>
            <a:off x="8512122" y="685801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Accuracy?</a:t>
            </a:r>
          </a:p>
        </p:txBody>
      </p:sp>
    </p:spTree>
    <p:extLst>
      <p:ext uri="{BB962C8B-B14F-4D97-AF65-F5344CB8AC3E}">
        <p14:creationId xmlns:p14="http://schemas.microsoft.com/office/powerpoint/2010/main" val="408985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869" y="685801"/>
            <a:ext cx="6522233" cy="970878"/>
          </a:xfrm>
        </p:spPr>
        <p:txBody>
          <a:bodyPr/>
          <a:lstStyle/>
          <a:p>
            <a:r>
              <a:rPr lang="en-US" dirty="0"/>
              <a:t>What Characterizes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pPr algn="r"/>
            <a:r>
              <a:rPr lang="en-US" dirty="0"/>
              <a:t>Moderate to Significant Errors</a:t>
            </a:r>
          </a:p>
          <a:p>
            <a:pPr algn="r"/>
            <a:r>
              <a:rPr lang="en-US" dirty="0"/>
              <a:t>Not Correct, Untrue</a:t>
            </a:r>
          </a:p>
          <a:p>
            <a:pPr algn="r"/>
            <a:r>
              <a:rPr lang="en-US" dirty="0"/>
              <a:t>Far from Perfect</a:t>
            </a:r>
          </a:p>
          <a:p>
            <a:pPr algn="r"/>
            <a:r>
              <a:rPr lang="en-US" dirty="0"/>
              <a:t>Multiple Mistakes</a:t>
            </a:r>
            <a:endParaRPr lang="en-US" b="1" i="1" dirty="0"/>
          </a:p>
          <a:p>
            <a:pPr algn="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7745C9-664A-4608-995E-F08AB47240DE}"/>
              </a:ext>
            </a:extLst>
          </p:cNvPr>
          <p:cNvSpPr/>
          <p:nvPr/>
        </p:nvSpPr>
        <p:spPr>
          <a:xfrm>
            <a:off x="8274077" y="685801"/>
            <a:ext cx="3647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Inaccuracy?</a:t>
            </a:r>
          </a:p>
        </p:txBody>
      </p:sp>
    </p:spTree>
    <p:extLst>
      <p:ext uri="{BB962C8B-B14F-4D97-AF65-F5344CB8AC3E}">
        <p14:creationId xmlns:p14="http://schemas.microsoft.com/office/powerpoint/2010/main" val="145828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318" y="709575"/>
            <a:ext cx="6726629" cy="970878"/>
          </a:xfrm>
        </p:spPr>
        <p:txBody>
          <a:bodyPr/>
          <a:lstStyle/>
          <a:p>
            <a:r>
              <a:rPr lang="en-US" dirty="0"/>
              <a:t>What Hinders Us from Being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068" y="1861075"/>
            <a:ext cx="10018713" cy="4134521"/>
          </a:xfrm>
        </p:spPr>
        <p:txBody>
          <a:bodyPr/>
          <a:lstStyle/>
          <a:p>
            <a:pPr algn="r"/>
            <a:r>
              <a:rPr lang="en-US" dirty="0"/>
              <a:t>Efficiency…  Yes, I said it… (more on this in a minute)</a:t>
            </a:r>
            <a:endParaRPr lang="en-US" i="1" dirty="0"/>
          </a:p>
          <a:p>
            <a:pPr algn="r"/>
            <a:r>
              <a:rPr lang="en-US" dirty="0"/>
              <a:t>Knowledge Gaps </a:t>
            </a:r>
            <a:r>
              <a:rPr lang="en-US" dirty="0">
                <a:sym typeface="Wingdings" panose="05000000000000000000" pitchFamily="2" charset="2"/>
              </a:rPr>
              <a:t> not knowing the correct way to do something</a:t>
            </a:r>
            <a:endParaRPr lang="en-US" dirty="0"/>
          </a:p>
          <a:p>
            <a:pPr algn="r"/>
            <a:r>
              <a:rPr lang="en-US" dirty="0"/>
              <a:t>Hopping Around </a:t>
            </a:r>
            <a:r>
              <a:rPr lang="en-US" dirty="0">
                <a:sym typeface="Wingdings" panose="05000000000000000000" pitchFamily="2" charset="2"/>
              </a:rPr>
              <a:t> same as efficiency; it can help </a:t>
            </a:r>
            <a:r>
              <a:rPr lang="en-US" b="1" i="1" dirty="0">
                <a:sym typeface="Wingdings" panose="05000000000000000000" pitchFamily="2" charset="2"/>
              </a:rPr>
              <a:t>and</a:t>
            </a:r>
            <a:r>
              <a:rPr lang="en-US" dirty="0">
                <a:sym typeface="Wingdings" panose="05000000000000000000" pitchFamily="2" charset="2"/>
              </a:rPr>
              <a:t> hinder</a:t>
            </a:r>
            <a:endParaRPr lang="en-US" dirty="0"/>
          </a:p>
          <a:p>
            <a:pPr algn="r"/>
            <a:r>
              <a:rPr lang="en-US" dirty="0"/>
              <a:t>Forgetting Priority </a:t>
            </a:r>
            <a:r>
              <a:rPr lang="en-US" dirty="0">
                <a:sym typeface="Wingdings" panose="05000000000000000000" pitchFamily="2" charset="2"/>
              </a:rPr>
              <a:t> any time spent searching for the next task is</a:t>
            </a:r>
            <a:r>
              <a:rPr lang="en-US" b="1" i="1" dirty="0">
                <a:sym typeface="Wingdings" panose="05000000000000000000" pitchFamily="2" charset="2"/>
              </a:rPr>
              <a:t> wasted</a:t>
            </a:r>
            <a:endParaRPr lang="en-US" b="1" i="1" dirty="0"/>
          </a:p>
          <a:p>
            <a:pPr algn="r"/>
            <a:r>
              <a:rPr lang="en-US" dirty="0"/>
              <a:t>Failure to Proofread or Review </a:t>
            </a:r>
            <a:r>
              <a:rPr lang="en-US" dirty="0">
                <a:sym typeface="Wingdings" panose="05000000000000000000" pitchFamily="2" charset="2"/>
              </a:rPr>
              <a:t> double and triple checking not necessary; single checking is, though.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E42AE-755D-43E1-9E99-E3FBD0A7E4A5}"/>
              </a:ext>
            </a:extLst>
          </p:cNvPr>
          <p:cNvSpPr/>
          <p:nvPr/>
        </p:nvSpPr>
        <p:spPr>
          <a:xfrm>
            <a:off x="8494726" y="709575"/>
            <a:ext cx="3141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Accurate?</a:t>
            </a:r>
          </a:p>
        </p:txBody>
      </p:sp>
    </p:spTree>
    <p:extLst>
      <p:ext uri="{BB962C8B-B14F-4D97-AF65-F5344CB8AC3E}">
        <p14:creationId xmlns:p14="http://schemas.microsoft.com/office/powerpoint/2010/main" val="160130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498E-2380-4F06-AD33-6F0BBFDA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66" y="0"/>
            <a:ext cx="4873458" cy="1627094"/>
          </a:xfrm>
        </p:spPr>
        <p:txBody>
          <a:bodyPr/>
          <a:lstStyle/>
          <a:p>
            <a:r>
              <a:rPr lang="en-US" dirty="0"/>
              <a:t>It’s a Balancing Act…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B1845-151C-414F-8468-CDCF2A802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83" y="1562099"/>
            <a:ext cx="6764881" cy="5077184"/>
          </a:xfrm>
        </p:spPr>
      </p:pic>
    </p:spTree>
    <p:extLst>
      <p:ext uri="{BB962C8B-B14F-4D97-AF65-F5344CB8AC3E}">
        <p14:creationId xmlns:p14="http://schemas.microsoft.com/office/powerpoint/2010/main" val="309487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170B-D6A3-4661-8764-D316BABAE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1: Efficiency 101 (Adjuster Training)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B6F28-F351-4068-A53F-2921C57F7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Instructor/Designer: Jordan Roberts</a:t>
            </a:r>
          </a:p>
        </p:txBody>
      </p:sp>
    </p:spTree>
    <p:extLst>
      <p:ext uri="{BB962C8B-B14F-4D97-AF65-F5344CB8AC3E}">
        <p14:creationId xmlns:p14="http://schemas.microsoft.com/office/powerpoint/2010/main" val="2164323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876" y="171692"/>
            <a:ext cx="5368066" cy="970878"/>
          </a:xfrm>
        </p:spPr>
        <p:txBody>
          <a:bodyPr/>
          <a:lstStyle/>
          <a:p>
            <a:r>
              <a:rPr lang="en-US" dirty="0"/>
              <a:t>Steps to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71832"/>
            <a:ext cx="10018713" cy="4134521"/>
          </a:xfrm>
        </p:spPr>
        <p:txBody>
          <a:bodyPr/>
          <a:lstStyle/>
          <a:p>
            <a:pPr algn="r"/>
            <a:r>
              <a:rPr lang="en-US" dirty="0"/>
              <a:t>Do It Right the First Time (minimize redo’s!)</a:t>
            </a:r>
            <a:endParaRPr lang="en-US" i="1" dirty="0"/>
          </a:p>
          <a:p>
            <a:pPr algn="r"/>
            <a:r>
              <a:rPr lang="en-US" dirty="0"/>
              <a:t>Know Which Corners to Cut</a:t>
            </a:r>
          </a:p>
          <a:p>
            <a:pPr algn="r"/>
            <a:r>
              <a:rPr lang="en-US" dirty="0"/>
              <a:t>Prioritize – What is </a:t>
            </a:r>
            <a:r>
              <a:rPr lang="en-US" b="1" dirty="0"/>
              <a:t>CTQ</a:t>
            </a:r>
            <a:r>
              <a:rPr lang="en-US" dirty="0"/>
              <a:t> (</a:t>
            </a:r>
            <a:r>
              <a:rPr lang="en-US" i="1" dirty="0"/>
              <a:t>a concept from Lean Six Sigma – Critical To Quality</a:t>
            </a:r>
            <a:r>
              <a:rPr lang="en-US" dirty="0"/>
              <a:t>)</a:t>
            </a:r>
          </a:p>
          <a:p>
            <a:pPr algn="r"/>
            <a:r>
              <a:rPr lang="en-US" dirty="0"/>
              <a:t>Know the Desired End Result – Look for Alternate Routes to Get There</a:t>
            </a:r>
          </a:p>
          <a:p>
            <a:pPr algn="r"/>
            <a:r>
              <a:rPr lang="en-US" dirty="0"/>
              <a:t>Ask an “Expert” (someone who has already mastered the balance)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3CA94-6C47-42D7-96BA-E28BC3C1A6C8}"/>
              </a:ext>
            </a:extLst>
          </p:cNvPr>
          <p:cNvSpPr/>
          <p:nvPr/>
        </p:nvSpPr>
        <p:spPr>
          <a:xfrm>
            <a:off x="5041745" y="862656"/>
            <a:ext cx="6988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Efficient AND Accurate</a:t>
            </a:r>
          </a:p>
        </p:txBody>
      </p:sp>
    </p:spTree>
    <p:extLst>
      <p:ext uri="{BB962C8B-B14F-4D97-AF65-F5344CB8AC3E}">
        <p14:creationId xmlns:p14="http://schemas.microsoft.com/office/powerpoint/2010/main" val="1093107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170B-D6A3-4661-8764-D316BABAE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649009"/>
            <a:ext cx="8574622" cy="26161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Simultaneous Combustion: The Art of Multitasking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B6F28-F351-4068-A53F-2921C57F7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8" y="4577180"/>
            <a:ext cx="6987645" cy="13885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7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is Multitasking?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35916"/>
            <a:ext cx="10018713" cy="4134521"/>
          </a:xfrm>
        </p:spPr>
        <p:txBody>
          <a:bodyPr/>
          <a:lstStyle/>
          <a:p>
            <a:r>
              <a:rPr lang="en-US" dirty="0"/>
              <a:t>As we discussed in the Course Introduction, multitasking is completing multiple tasks at the same time.  </a:t>
            </a:r>
          </a:p>
          <a:p>
            <a:pPr lvl="1"/>
            <a:r>
              <a:rPr lang="en-US" dirty="0"/>
              <a:t>Dictionary.com: “to execute two or more jobs concurrently</a:t>
            </a:r>
          </a:p>
          <a:p>
            <a:r>
              <a:rPr lang="en-US" dirty="0"/>
              <a:t>Sounds simple enough, right?  But the difficulty most of us have with multitasking begs the question, why is it so hard?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A0F0C-B9C9-4680-B0E5-4BD9CAE10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79" y="3716767"/>
            <a:ext cx="4191221" cy="31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9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Is Multitasking Even Possible?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96164"/>
            <a:ext cx="10018713" cy="413452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Research shows that, in actuality, true multitasking is not possible for the human brain.</a:t>
            </a:r>
          </a:p>
          <a:p>
            <a:pPr lvl="1"/>
            <a:r>
              <a:rPr lang="en-US" dirty="0"/>
              <a:t>According to Neuroscientist Earl Miller:</a:t>
            </a:r>
          </a:p>
          <a:p>
            <a:pPr marL="457200" lvl="1" indent="0">
              <a:buNone/>
            </a:pPr>
            <a:r>
              <a:rPr lang="en-US" dirty="0"/>
              <a:t>"</a:t>
            </a:r>
            <a:r>
              <a:rPr lang="en-US" b="1" dirty="0"/>
              <a:t>People </a:t>
            </a:r>
            <a:r>
              <a:rPr lang="en-US" b="1" i="1" dirty="0"/>
              <a:t>can't</a:t>
            </a:r>
            <a:r>
              <a:rPr lang="en-US" b="1" dirty="0"/>
              <a:t> multitask very well</a:t>
            </a:r>
            <a:r>
              <a:rPr lang="en-US" dirty="0"/>
              <a:t>, and when people say they can, they're deluding themselves… [and] the brain is very good at deluding itself.“</a:t>
            </a:r>
          </a:p>
          <a:p>
            <a:pPr marL="457200" lvl="1" indent="0">
              <a:buNone/>
            </a:pPr>
            <a:r>
              <a:rPr lang="en-US" dirty="0"/>
              <a:t> "Switching from task to task, </a:t>
            </a:r>
            <a:r>
              <a:rPr lang="en-US" b="1" dirty="0"/>
              <a:t>you think </a:t>
            </a:r>
            <a:r>
              <a:rPr lang="en-US" dirty="0"/>
              <a:t>you're actually paying attention to everything around you at the same time. </a:t>
            </a:r>
            <a:r>
              <a:rPr lang="en-US" b="1" i="1" dirty="0"/>
              <a:t>But you're actually not</a:t>
            </a:r>
            <a:r>
              <a:rPr lang="en-US" dirty="0"/>
              <a:t>… You're not paying attention to one or two things simultaneously, but </a:t>
            </a:r>
            <a:r>
              <a:rPr lang="en-US" b="1" dirty="0"/>
              <a:t>switching between them very rapidly</a:t>
            </a:r>
            <a:r>
              <a:rPr lang="en-US" dirty="0"/>
              <a:t>.“</a:t>
            </a:r>
          </a:p>
          <a:p>
            <a:pPr marL="457200" lvl="1" indent="0">
              <a:buNone/>
            </a:pPr>
            <a:r>
              <a:rPr lang="en-US" dirty="0"/>
              <a:t>(Miller, E., 2008)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60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We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r>
              <a:rPr lang="en-US" dirty="0"/>
              <a:t>Unless you are Superman, multitasking is not the solution to our efficiency problem.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need what I call “pseudo-multitasking tricks.”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F141F-282A-45EE-973A-DFB07E65B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12" y="2349646"/>
            <a:ext cx="4837108" cy="27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44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is a “Pseudo-Multitasking Trick”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r>
              <a:rPr lang="en-US" dirty="0"/>
              <a:t>While there is no technical, Dictionary.com definition, our working definition will be as follows: </a:t>
            </a:r>
          </a:p>
          <a:p>
            <a:pPr lvl="1"/>
            <a:r>
              <a:rPr lang="en-US" dirty="0"/>
              <a:t>Tools to help us switch between unrelated tasks with greater speed than without them</a:t>
            </a:r>
          </a:p>
          <a:p>
            <a:r>
              <a:rPr lang="en-US" dirty="0"/>
              <a:t>We will study such tricks from an insurance (desk job) perspective; however, you can create your own tricks in your industry with an innovative spirit.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98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Our Toolbelt of Pseudo-Multitasking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302139"/>
            <a:ext cx="10018713" cy="4134521"/>
          </a:xfrm>
        </p:spPr>
        <p:txBody>
          <a:bodyPr>
            <a:normAutofit/>
          </a:bodyPr>
          <a:lstStyle/>
          <a:p>
            <a:r>
              <a:rPr lang="en-US" dirty="0"/>
              <a:t>We will discuss Supervisor versions of pseudo-multitasking tricks in Part 2 later…</a:t>
            </a:r>
          </a:p>
          <a:p>
            <a:pPr marL="0" indent="0" algn="ctr">
              <a:buNone/>
            </a:pPr>
            <a:r>
              <a:rPr lang="en-US" dirty="0"/>
              <a:t>Adjuster tricks:</a:t>
            </a:r>
          </a:p>
          <a:p>
            <a:r>
              <a:rPr lang="en-US" dirty="0"/>
              <a:t>Trick #1 – Color-coded browser windows and word processors</a:t>
            </a:r>
          </a:p>
          <a:p>
            <a:r>
              <a:rPr lang="en-US" dirty="0"/>
              <a:t>Trick #2 – Using a OneNote to note your stopping point before switching</a:t>
            </a:r>
          </a:p>
          <a:p>
            <a:r>
              <a:rPr lang="en-US" dirty="0"/>
              <a:t>Trick #3 – Using Two Browsers Side-by-Side </a:t>
            </a:r>
          </a:p>
          <a:p>
            <a:r>
              <a:rPr lang="en-US" dirty="0"/>
              <a:t>Trick #4 – Work Diary  While Working on Certain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2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170B-D6A3-4661-8764-D316BABAE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649009"/>
            <a:ext cx="8574622" cy="26161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To Frame or Not To Frame: The Framework</a:t>
            </a:r>
          </a:p>
        </p:txBody>
      </p:sp>
    </p:spTree>
    <p:extLst>
      <p:ext uri="{BB962C8B-B14F-4D97-AF65-F5344CB8AC3E}">
        <p14:creationId xmlns:p14="http://schemas.microsoft.com/office/powerpoint/2010/main" val="3054804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73380"/>
            <a:ext cx="10018713" cy="970878"/>
          </a:xfrm>
        </p:spPr>
        <p:txBody>
          <a:bodyPr/>
          <a:lstStyle/>
          <a:p>
            <a:r>
              <a:rPr lang="en-US" dirty="0"/>
              <a:t>What is a Framework?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188" y="1172584"/>
            <a:ext cx="10018713" cy="2370268"/>
          </a:xfrm>
        </p:spPr>
        <p:txBody>
          <a:bodyPr/>
          <a:lstStyle/>
          <a:p>
            <a:r>
              <a:rPr lang="en-US" dirty="0"/>
              <a:t>A framework – an organizational system designed to stay focused and on-task.  </a:t>
            </a:r>
          </a:p>
          <a:p>
            <a:pPr lvl="1"/>
            <a:r>
              <a:rPr lang="en-US" dirty="0"/>
              <a:t>Dictionary.com: “a skeletal structure designed to support or enclose something.”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AB098-FA8B-49E0-92B2-F9BDF028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89" y="3003176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Why a Framework?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96164"/>
            <a:ext cx="10155464" cy="413452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Our job requires an extreme level of focus. </a:t>
            </a:r>
          </a:p>
          <a:p>
            <a:pPr lvl="1"/>
            <a:r>
              <a:rPr lang="en-US" dirty="0"/>
              <a:t>Can we maintain that focus without tools to sustain it?  It can be done but it is incredibly difficult.  </a:t>
            </a:r>
          </a:p>
          <a:p>
            <a:r>
              <a:rPr lang="en-US" dirty="0"/>
              <a:t>The smarter choice is to design a system to sustain your focus – a framework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4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It Takes to Succeed… In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r>
              <a:rPr lang="en-US" dirty="0"/>
              <a:t>Openness… “You can only grow if you’re willing to feel awkward and uncomfortable when you try something new.” – Brian Tracy.  You need to be willing to implement what we discuss and try new things.</a:t>
            </a:r>
          </a:p>
          <a:p>
            <a:r>
              <a:rPr lang="en-US" dirty="0"/>
              <a:t>Honesty… “I’d rather be honest than impressive.” – Unknown .  If you pretend to have it all together, you cannot learn from others’ experiences and they cannot learn from yours.</a:t>
            </a:r>
          </a:p>
          <a:p>
            <a:r>
              <a:rPr lang="en-US" dirty="0"/>
              <a:t>Courtesy…  “Life is not so short but that there is always time for courtesy.” – Ralph Waldo Emerson. Exercise professionalism and courtesy in all class interactions and consider the golden rule in your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4229426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The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r>
              <a:rPr lang="en-US" dirty="0"/>
              <a:t>A framework is essentially a schedule for a day, drafted based upon priority to help one maintain focus for an extended period of time.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F141F-282A-45EE-973A-DFB07E65B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61" y="3214794"/>
            <a:ext cx="5464809" cy="3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63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A Framework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302139"/>
            <a:ext cx="10018713" cy="4134521"/>
          </a:xfrm>
        </p:spPr>
        <p:txBody>
          <a:bodyPr/>
          <a:lstStyle/>
          <a:p>
            <a:r>
              <a:rPr lang="en-US" dirty="0"/>
              <a:t>Structured / Scheduled</a:t>
            </a:r>
          </a:p>
          <a:p>
            <a:r>
              <a:rPr lang="en-US" dirty="0"/>
              <a:t>Realistic – No 15 minute slots for something that takes an hour</a:t>
            </a:r>
          </a:p>
          <a:p>
            <a:r>
              <a:rPr lang="en-US" dirty="0"/>
              <a:t>Intelligent – Plan around phone volume trends</a:t>
            </a:r>
          </a:p>
          <a:p>
            <a:r>
              <a:rPr lang="en-US" dirty="0"/>
              <a:t>Loose – Leaves Room for the Unexpected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90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Does a Framework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302139"/>
            <a:ext cx="10133948" cy="4134521"/>
          </a:xfrm>
        </p:spPr>
        <p:txBody>
          <a:bodyPr/>
          <a:lstStyle/>
          <a:p>
            <a:r>
              <a:rPr lang="en-US" dirty="0"/>
              <a:t>Framework Examples…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7F38E4-02C2-43B8-BAFF-621CA5A47B2D}"/>
              </a:ext>
            </a:extLst>
          </p:cNvPr>
          <p:cNvGraphicFramePr>
            <a:graphicFrameLocks noGrp="1"/>
          </p:cNvGraphicFramePr>
          <p:nvPr/>
        </p:nvGraphicFramePr>
        <p:xfrm>
          <a:off x="1915841" y="3330669"/>
          <a:ext cx="1905000" cy="156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3087024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780319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8:00 a.m.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Team Meeting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97071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8:30 a.m.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Return Voicemails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511457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9:00 a.m.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Task 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59518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9:30 a.m.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Task 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015592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10:00 a.m.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Task 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897108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10:30 a.m.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Task 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769872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11:00 a.m.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Task 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872941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15665C-056F-425E-A933-4685A939B7AE}"/>
              </a:ext>
            </a:extLst>
          </p:cNvPr>
          <p:cNvGraphicFramePr>
            <a:graphicFrameLocks noGrp="1"/>
          </p:cNvGraphicFramePr>
          <p:nvPr/>
        </p:nvGraphicFramePr>
        <p:xfrm>
          <a:off x="4244714" y="3512148"/>
          <a:ext cx="6738842" cy="1378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900">
                  <a:extLst>
                    <a:ext uri="{9D8B030D-6E8A-4147-A177-3AD203B41FA5}">
                      <a16:colId xmlns:a16="http://schemas.microsoft.com/office/drawing/2014/main" val="1494905202"/>
                    </a:ext>
                  </a:extLst>
                </a:gridCol>
                <a:gridCol w="1122900">
                  <a:extLst>
                    <a:ext uri="{9D8B030D-6E8A-4147-A177-3AD203B41FA5}">
                      <a16:colId xmlns:a16="http://schemas.microsoft.com/office/drawing/2014/main" val="3709222205"/>
                    </a:ext>
                  </a:extLst>
                </a:gridCol>
                <a:gridCol w="1122900">
                  <a:extLst>
                    <a:ext uri="{9D8B030D-6E8A-4147-A177-3AD203B41FA5}">
                      <a16:colId xmlns:a16="http://schemas.microsoft.com/office/drawing/2014/main" val="859153042"/>
                    </a:ext>
                  </a:extLst>
                </a:gridCol>
                <a:gridCol w="1122900">
                  <a:extLst>
                    <a:ext uri="{9D8B030D-6E8A-4147-A177-3AD203B41FA5}">
                      <a16:colId xmlns:a16="http://schemas.microsoft.com/office/drawing/2014/main" val="2779749606"/>
                    </a:ext>
                  </a:extLst>
                </a:gridCol>
                <a:gridCol w="1123621">
                  <a:extLst>
                    <a:ext uri="{9D8B030D-6E8A-4147-A177-3AD203B41FA5}">
                      <a16:colId xmlns:a16="http://schemas.microsoft.com/office/drawing/2014/main" val="259035894"/>
                    </a:ext>
                  </a:extLst>
                </a:gridCol>
                <a:gridCol w="1123621">
                  <a:extLst>
                    <a:ext uri="{9D8B030D-6E8A-4147-A177-3AD203B41FA5}">
                      <a16:colId xmlns:a16="http://schemas.microsoft.com/office/drawing/2014/main" val="2117773686"/>
                    </a:ext>
                  </a:extLst>
                </a:gridCol>
              </a:tblGrid>
              <a:tr h="275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Wednesday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850948"/>
                  </a:ext>
                </a:extLst>
              </a:tr>
              <a:tr h="275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1:00 p.m.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Associate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Associate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Associate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Associate 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Associate 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607804"/>
                  </a:ext>
                </a:extLst>
              </a:tr>
              <a:tr h="275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2:00 p.m.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982837"/>
                  </a:ext>
                </a:extLst>
              </a:tr>
              <a:tr h="275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3:00 p.m.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Task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672542"/>
                  </a:ext>
                </a:extLst>
              </a:tr>
              <a:tr h="275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4:00 p.m.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Contingency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Contingency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Contingency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Contingency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Contingency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12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55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Following 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302139"/>
            <a:ext cx="10133948" cy="41345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you follow a framework?</a:t>
            </a:r>
          </a:p>
          <a:p>
            <a:pPr lvl="1"/>
            <a:r>
              <a:rPr lang="en-US" dirty="0"/>
              <a:t>Stopwatch</a:t>
            </a:r>
          </a:p>
          <a:p>
            <a:pPr lvl="1"/>
            <a:r>
              <a:rPr lang="en-US" dirty="0"/>
              <a:t>Get a clock and watch it</a:t>
            </a:r>
          </a:p>
          <a:p>
            <a:pPr lvl="1"/>
            <a:r>
              <a:rPr lang="en-US" dirty="0"/>
              <a:t>Reminders on your phone</a:t>
            </a:r>
          </a:p>
          <a:p>
            <a:pPr lvl="1"/>
            <a:r>
              <a:rPr lang="en-US" dirty="0"/>
              <a:t>Outlook (or other calendar system) appointments with alarms</a:t>
            </a:r>
          </a:p>
          <a:p>
            <a:endParaRPr lang="en-US" dirty="0"/>
          </a:p>
          <a:p>
            <a:r>
              <a:rPr lang="en-US" dirty="0"/>
              <a:t>What happens when you encounter a setback?</a:t>
            </a:r>
          </a:p>
          <a:p>
            <a:pPr lvl="1"/>
            <a:r>
              <a:rPr lang="en-US" dirty="0"/>
              <a:t>Get advice</a:t>
            </a:r>
          </a:p>
          <a:p>
            <a:pPr lvl="1"/>
            <a:r>
              <a:rPr lang="en-US" dirty="0"/>
              <a:t>Root cause analysis – what caused the train to derail?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71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http://www.npr.org/templates/story/story.php?storyId=95256794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031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37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170B-D6A3-4661-8764-D316BABAE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/>
          <a:lstStyle/>
          <a:p>
            <a:r>
              <a:rPr lang="en-US" dirty="0"/>
              <a:t>Part 2: Management Efficiency Tricks</a:t>
            </a:r>
          </a:p>
        </p:txBody>
      </p:sp>
    </p:spTree>
    <p:extLst>
      <p:ext uri="{BB962C8B-B14F-4D97-AF65-F5344CB8AC3E}">
        <p14:creationId xmlns:p14="http://schemas.microsoft.com/office/powerpoint/2010/main" val="965618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1246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A Slow Supervisor is a </a:t>
            </a:r>
            <a:br>
              <a:rPr lang="en-US" dirty="0"/>
            </a:b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STRESSED</a:t>
            </a:r>
            <a:r>
              <a:rPr lang="en-US" dirty="0"/>
              <a:t> Supervisor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2118359"/>
            <a:ext cx="10018713" cy="3755316"/>
          </a:xfrm>
        </p:spPr>
        <p:txBody>
          <a:bodyPr>
            <a:normAutofit/>
          </a:bodyPr>
          <a:lstStyle/>
          <a:p>
            <a:r>
              <a:rPr lang="en-US" dirty="0"/>
              <a:t>The same principle applies for trainers too.  Like adjusters, we have a TON on our plates.</a:t>
            </a:r>
          </a:p>
          <a:p>
            <a:r>
              <a:rPr lang="en-US" dirty="0"/>
              <a:t>Slow supervisors…</a:t>
            </a:r>
          </a:p>
          <a:p>
            <a:pPr lvl="1"/>
            <a:r>
              <a:rPr lang="en-US" dirty="0"/>
              <a:t>1. Stay late to get it done OR</a:t>
            </a:r>
          </a:p>
          <a:p>
            <a:pPr lvl="1"/>
            <a:r>
              <a:rPr lang="en-US" dirty="0"/>
              <a:t>2. Don’t get it done and live constantly on the “naughty list”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r">
              <a:buNone/>
            </a:pPr>
            <a:r>
              <a:rPr lang="en-US" dirty="0"/>
              <a:t>Let’s use pseudo-multitasking tricks and working smarter vs. harder to speed up our 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6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1246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Management Efficiency Trick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1655780"/>
            <a:ext cx="10018713" cy="3124201"/>
          </a:xfrm>
        </p:spPr>
        <p:txBody>
          <a:bodyPr/>
          <a:lstStyle/>
          <a:p>
            <a:pPr lvl="1"/>
            <a:r>
              <a:rPr lang="en-US" sz="2800" b="1" dirty="0"/>
              <a:t>Delegate </a:t>
            </a: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ym typeface="Wingdings" panose="05000000000000000000" pitchFamily="2" charset="2"/>
              </a:rPr>
              <a:t>Especially for adjuster certifications</a:t>
            </a:r>
          </a:p>
          <a:p>
            <a:pPr lvl="2"/>
            <a:r>
              <a:rPr lang="en-US" dirty="0"/>
              <a:t>You don't have time to babysit; "have you done it yet?”</a:t>
            </a:r>
          </a:p>
          <a:p>
            <a:pPr lvl="2"/>
            <a:r>
              <a:rPr lang="en-US" dirty="0"/>
              <a:t>If you delegate based on interest, can foster feelings of inclusion and team spirit.</a:t>
            </a:r>
          </a:p>
          <a:p>
            <a:pPr lvl="2"/>
            <a:r>
              <a:rPr lang="en-US" dirty="0"/>
              <a:t>Delegate multiple tasks to those wanting to enter management.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99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1246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Management Efficiency Trick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1655780"/>
            <a:ext cx="10018713" cy="3124201"/>
          </a:xfrm>
        </p:spPr>
        <p:txBody>
          <a:bodyPr/>
          <a:lstStyle/>
          <a:p>
            <a:pPr lvl="1"/>
            <a:r>
              <a:rPr lang="en-US" sz="2800" b="1" dirty="0"/>
              <a:t>2 Computer windows side-by-side </a:t>
            </a:r>
            <a:endParaRPr lang="en-US" sz="2800" b="1" i="1" dirty="0">
              <a:sym typeface="Wingdings" panose="05000000000000000000" pitchFamily="2" charset="2"/>
            </a:endParaRPr>
          </a:p>
          <a:p>
            <a:pPr lvl="2"/>
            <a:r>
              <a:rPr lang="en-US" dirty="0"/>
              <a:t>Allows for easier reviews/approvals for payments and letters.</a:t>
            </a:r>
          </a:p>
          <a:p>
            <a:pPr lvl="2"/>
            <a:r>
              <a:rPr lang="en-US" dirty="0"/>
              <a:t>Keeps you from losing your place when approving or answering a question on the fly.</a:t>
            </a:r>
          </a:p>
          <a:p>
            <a:pPr lvl="2"/>
            <a:r>
              <a:rPr lang="en-US" dirty="0"/>
              <a:t>Enter: Beast Mode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3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r>
              <a:rPr lang="en-US" dirty="0"/>
              <a:t>I have been in your shoes, nearly buried alive under work.</a:t>
            </a:r>
          </a:p>
          <a:p>
            <a:r>
              <a:rPr lang="en-US" dirty="0"/>
              <a:t>I made it to the other side and I assure you… THERE IS HOPE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98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1246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Management Efficiency Trick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1655780"/>
            <a:ext cx="10018713" cy="3124201"/>
          </a:xfrm>
        </p:spPr>
        <p:txBody>
          <a:bodyPr/>
          <a:lstStyle/>
          <a:p>
            <a:pPr lvl="1"/>
            <a:r>
              <a:rPr lang="en-US" sz="2800" b="1" dirty="0"/>
              <a:t>Weekly question meetings with individual adjusters &amp;/or "question time" with a team</a:t>
            </a:r>
          </a:p>
          <a:p>
            <a:pPr lvl="2"/>
            <a:r>
              <a:rPr lang="en-US" dirty="0"/>
              <a:t>Constant questions will interrupt your workflow and exhaust you. It's okay to stop enabling and not answer every question immediately.</a:t>
            </a:r>
          </a:p>
          <a:p>
            <a:pPr lvl="2"/>
            <a:r>
              <a:rPr lang="en-US" dirty="0"/>
              <a:t>***Clarification - this is for non -urgent issues only.</a:t>
            </a:r>
          </a:p>
          <a:p>
            <a:pPr lvl="2"/>
            <a:r>
              <a:rPr lang="en-US" b="1" u="sng" dirty="0"/>
              <a:t>Weekly meetings </a:t>
            </a:r>
            <a:r>
              <a:rPr lang="en-US" dirty="0"/>
              <a:t>- allow for 1:1 time to explain and prevent future questions.</a:t>
            </a:r>
          </a:p>
          <a:p>
            <a:pPr lvl="2"/>
            <a:r>
              <a:rPr lang="en-US" b="1" u="sng" dirty="0"/>
              <a:t>Question time </a:t>
            </a:r>
            <a:r>
              <a:rPr lang="en-US" dirty="0"/>
              <a:t>- protect this time; it's your breathing room!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1246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Management Efficiency Trick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300777"/>
            <a:ext cx="10018713" cy="3124201"/>
          </a:xfrm>
        </p:spPr>
        <p:txBody>
          <a:bodyPr/>
          <a:lstStyle/>
          <a:p>
            <a:pPr lvl="1"/>
            <a:r>
              <a:rPr lang="en-US" sz="2800" b="1" dirty="0"/>
              <a:t>Side-by-side coaching via call and file reviews </a:t>
            </a:r>
          </a:p>
          <a:p>
            <a:pPr lvl="2"/>
            <a:r>
              <a:rPr lang="en-US" dirty="0"/>
              <a:t>This is an incredible value-add as 1:1 coaching goes out the window first</a:t>
            </a:r>
          </a:p>
          <a:p>
            <a:pPr lvl="2"/>
            <a:r>
              <a:rPr lang="en-US" dirty="0"/>
              <a:t>Grade their own calls/files if allowable.</a:t>
            </a:r>
          </a:p>
          <a:p>
            <a:pPr lvl="2"/>
            <a:r>
              <a:rPr lang="en-US" dirty="0"/>
              <a:t>Have them email you a takeaway from the meeting and your coaching documentation is 99% done!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62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1246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Management Efficiency Trick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83341"/>
            <a:ext cx="10018713" cy="2639209"/>
          </a:xfrm>
        </p:spPr>
        <p:txBody>
          <a:bodyPr/>
          <a:lstStyle/>
          <a:p>
            <a:pPr lvl="1"/>
            <a:r>
              <a:rPr lang="en-US" sz="2800" b="1" dirty="0"/>
              <a:t>Links to speed up report pulling</a:t>
            </a:r>
          </a:p>
          <a:p>
            <a:pPr lvl="2"/>
            <a:r>
              <a:rPr lang="en-US" dirty="0"/>
              <a:t>Save this to Excel, OneNote, </a:t>
            </a:r>
            <a:r>
              <a:rPr lang="en-US" dirty="0" err="1"/>
              <a:t>NotePad</a:t>
            </a:r>
            <a:r>
              <a:rPr lang="en-US" dirty="0"/>
              <a:t>, etc.</a:t>
            </a:r>
          </a:p>
          <a:p>
            <a:pPr lvl="2"/>
            <a:r>
              <a:rPr lang="en-US" dirty="0"/>
              <a:t>Filter before saving so all you need to do is adjust the dates.</a:t>
            </a:r>
          </a:p>
          <a:p>
            <a:pPr lvl="2"/>
            <a:r>
              <a:rPr lang="en-US" dirty="0"/>
              <a:t>The key question, though, is "do I even need this report?"</a:t>
            </a:r>
          </a:p>
        </p:txBody>
      </p:sp>
    </p:spTree>
    <p:extLst>
      <p:ext uri="{BB962C8B-B14F-4D97-AF65-F5344CB8AC3E}">
        <p14:creationId xmlns:p14="http://schemas.microsoft.com/office/powerpoint/2010/main" val="249134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1246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Management Efficiency Trick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83341"/>
            <a:ext cx="10018713" cy="2639209"/>
          </a:xfrm>
        </p:spPr>
        <p:txBody>
          <a:bodyPr/>
          <a:lstStyle/>
          <a:p>
            <a:pPr lvl="1"/>
            <a:r>
              <a:rPr lang="en-US" sz="2800" b="1" dirty="0"/>
              <a:t>Mini file reviews when approving "diary“</a:t>
            </a:r>
          </a:p>
          <a:p>
            <a:pPr lvl="2"/>
            <a:r>
              <a:rPr lang="en-US" dirty="0"/>
              <a:t>Being involved in files is GOLD to a supervisor.</a:t>
            </a:r>
          </a:p>
          <a:p>
            <a:pPr lvl="2"/>
            <a:r>
              <a:rPr lang="en-US" dirty="0"/>
              <a:t>Like 1:1 coaching, this goes out the window quickly.</a:t>
            </a:r>
          </a:p>
          <a:p>
            <a:pPr lvl="2"/>
            <a:r>
              <a:rPr lang="en-US" dirty="0"/>
              <a:t>This has 2 forms: Supervisor guidance and error prevention.</a:t>
            </a:r>
          </a:p>
        </p:txBody>
      </p:sp>
    </p:spTree>
    <p:extLst>
      <p:ext uri="{BB962C8B-B14F-4D97-AF65-F5344CB8AC3E}">
        <p14:creationId xmlns:p14="http://schemas.microsoft.com/office/powerpoint/2010/main" val="1505889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1246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Management Efficiency Trick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333948"/>
            <a:ext cx="10018713" cy="2639209"/>
          </a:xfrm>
        </p:spPr>
        <p:txBody>
          <a:bodyPr/>
          <a:lstStyle/>
          <a:p>
            <a:pPr lvl="1"/>
            <a:r>
              <a:rPr lang="en-US" sz="2800" b="1" dirty="0"/>
              <a:t>Framework lesson 1: Light in the afternoon</a:t>
            </a:r>
          </a:p>
          <a:p>
            <a:pPr lvl="2"/>
            <a:r>
              <a:rPr lang="en-US" dirty="0"/>
              <a:t>You (like me) always have good intentions about the afternoon.</a:t>
            </a:r>
          </a:p>
          <a:p>
            <a:pPr lvl="2"/>
            <a:r>
              <a:rPr lang="en-US" dirty="0"/>
              <a:t>There is some unspoken magic that occurs at lunchtime, which messes up your plans every time.</a:t>
            </a:r>
          </a:p>
          <a:p>
            <a:pPr lvl="2"/>
            <a:r>
              <a:rPr lang="en-US" dirty="0"/>
              <a:t>Plan for the unplanned and be efficient in the morning.</a:t>
            </a:r>
          </a:p>
        </p:txBody>
      </p:sp>
    </p:spTree>
    <p:extLst>
      <p:ext uri="{BB962C8B-B14F-4D97-AF65-F5344CB8AC3E}">
        <p14:creationId xmlns:p14="http://schemas.microsoft.com/office/powerpoint/2010/main" val="1129398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1246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Management Efficiency Trick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280159"/>
            <a:ext cx="10018713" cy="2639209"/>
          </a:xfrm>
        </p:spPr>
        <p:txBody>
          <a:bodyPr/>
          <a:lstStyle/>
          <a:p>
            <a:pPr lvl="1"/>
            <a:r>
              <a:rPr lang="en-US" sz="2800" b="1" dirty="0"/>
              <a:t>Framework lesson 2: Fire time</a:t>
            </a:r>
          </a:p>
          <a:p>
            <a:pPr lvl="2"/>
            <a:r>
              <a:rPr lang="en-US" dirty="0"/>
              <a:t>*Plan for the unplanned!*</a:t>
            </a:r>
          </a:p>
          <a:p>
            <a:pPr lvl="2"/>
            <a:r>
              <a:rPr lang="en-US" dirty="0"/>
              <a:t>Unless your team and customers are all perfect, things will go wrong.</a:t>
            </a:r>
          </a:p>
          <a:p>
            <a:pPr lvl="2"/>
            <a:r>
              <a:rPr lang="en-US" dirty="0"/>
              <a:t>Just like in a financial budget (after all, a framework is a budget for your time), plan for unexpected fires and "expenses" to come up.</a:t>
            </a:r>
          </a:p>
        </p:txBody>
      </p:sp>
    </p:spTree>
    <p:extLst>
      <p:ext uri="{BB962C8B-B14F-4D97-AF65-F5344CB8AC3E}">
        <p14:creationId xmlns:p14="http://schemas.microsoft.com/office/powerpoint/2010/main" val="2055389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1246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Management Efficiency Trick #9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1280160"/>
            <a:ext cx="10018713" cy="2639209"/>
          </a:xfrm>
        </p:spPr>
        <p:txBody>
          <a:bodyPr/>
          <a:lstStyle/>
          <a:p>
            <a:pPr lvl="1"/>
            <a:r>
              <a:rPr lang="en-US" sz="2800" b="1" dirty="0"/>
              <a:t>Framework lesson 3: Plan for meetings</a:t>
            </a:r>
          </a:p>
          <a:p>
            <a:pPr lvl="2"/>
            <a:r>
              <a:rPr lang="en-US" dirty="0"/>
              <a:t>You know your office and management.</a:t>
            </a:r>
          </a:p>
          <a:p>
            <a:pPr lvl="2"/>
            <a:r>
              <a:rPr lang="en-US" dirty="0"/>
              <a:t>Build in time for recurring weekly meetings.</a:t>
            </a:r>
          </a:p>
          <a:p>
            <a:pPr lvl="2"/>
            <a:r>
              <a:rPr lang="en-US" dirty="0"/>
              <a:t>If your managers throw together meetings on what seems like a daily basis, plan for it daily. It's better to have extra time than not enough.</a:t>
            </a:r>
          </a:p>
        </p:txBody>
      </p:sp>
    </p:spTree>
    <p:extLst>
      <p:ext uri="{BB962C8B-B14F-4D97-AF65-F5344CB8AC3E}">
        <p14:creationId xmlns:p14="http://schemas.microsoft.com/office/powerpoint/2010/main" val="4253178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170B-D6A3-4661-8764-D316BABAE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/>
          <a:lstStyle/>
          <a:p>
            <a:r>
              <a:rPr lang="en-US" dirty="0"/>
              <a:t>Part 3: Collaboration</a:t>
            </a:r>
          </a:p>
        </p:txBody>
      </p:sp>
    </p:spTree>
    <p:extLst>
      <p:ext uri="{BB962C8B-B14F-4D97-AF65-F5344CB8AC3E}">
        <p14:creationId xmlns:p14="http://schemas.microsoft.com/office/powerpoint/2010/main" val="986144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707" y="1409251"/>
            <a:ext cx="9359399" cy="2560320"/>
          </a:xfrm>
        </p:spPr>
        <p:txBody>
          <a:bodyPr>
            <a:normAutofit/>
          </a:bodyPr>
          <a:lstStyle/>
          <a:p>
            <a:r>
              <a:rPr lang="en-US" dirty="0"/>
              <a:t>Collaborate - to work jointly with others or together </a:t>
            </a:r>
          </a:p>
          <a:p>
            <a:r>
              <a:rPr lang="en-US" dirty="0"/>
              <a:t>The key word of the definition is jointly.</a:t>
            </a:r>
          </a:p>
          <a:p>
            <a:r>
              <a:rPr lang="en-US" dirty="0"/>
              <a:t>Jointly - together; in combination or partnership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75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Why Should We Collaborate?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949" y="1398493"/>
            <a:ext cx="10018713" cy="2560320"/>
          </a:xfrm>
        </p:spPr>
        <p:txBody>
          <a:bodyPr>
            <a:normAutofit/>
          </a:bodyPr>
          <a:lstStyle/>
          <a:p>
            <a:r>
              <a:rPr lang="en-US" dirty="0"/>
              <a:t>	There is no right answer </a:t>
            </a:r>
          </a:p>
          <a:p>
            <a:r>
              <a:rPr lang="en-US" dirty="0"/>
              <a:t>	Your weakness may be another's strength</a:t>
            </a:r>
          </a:p>
          <a:p>
            <a:r>
              <a:rPr lang="en-US" dirty="0"/>
              <a:t>	Innovation thrives in community</a:t>
            </a:r>
          </a:p>
          <a:p>
            <a:r>
              <a:rPr lang="en-US" dirty="0"/>
              <a:t>	A peer may have already overcome your struggle.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>
            <a:normAutofit/>
          </a:bodyPr>
          <a:lstStyle/>
          <a:p>
            <a:r>
              <a:rPr lang="en-US" dirty="0"/>
              <a:t>Efficiency – completing a task with great speed; not wasting time. </a:t>
            </a:r>
          </a:p>
          <a:p>
            <a:r>
              <a:rPr lang="en-US" dirty="0"/>
              <a:t>Accuracy – completing a task the right way, the first time.  </a:t>
            </a:r>
          </a:p>
          <a:p>
            <a:r>
              <a:rPr lang="en-US" dirty="0"/>
              <a:t>Multitasking – completing multiple tasks at the same time.  </a:t>
            </a:r>
          </a:p>
          <a:p>
            <a:r>
              <a:rPr lang="en-US" dirty="0"/>
              <a:t>Framework – an organizational system designed to stay focused and on-task.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69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The Rest of our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258" y="1129551"/>
            <a:ext cx="9584821" cy="2560320"/>
          </a:xfrm>
        </p:spPr>
        <p:txBody>
          <a:bodyPr>
            <a:normAutofit/>
          </a:bodyPr>
          <a:lstStyle/>
          <a:p>
            <a:r>
              <a:rPr lang="en-US" dirty="0"/>
              <a:t> Walk &amp; Talk</a:t>
            </a:r>
          </a:p>
          <a:p>
            <a:r>
              <a:rPr lang="en-US" dirty="0"/>
              <a:t> Group Chat</a:t>
            </a:r>
          </a:p>
          <a:p>
            <a:r>
              <a:rPr lang="en-US" dirty="0"/>
              <a:t>Long-term discussion</a:t>
            </a:r>
          </a:p>
          <a:p>
            <a:r>
              <a:rPr lang="en-US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228770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Walk &amp;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707" y="1409251"/>
            <a:ext cx="9359399" cy="2560320"/>
          </a:xfrm>
        </p:spPr>
        <p:txBody>
          <a:bodyPr>
            <a:normAutofit/>
          </a:bodyPr>
          <a:lstStyle/>
          <a:p>
            <a:r>
              <a:rPr lang="en-US" dirty="0"/>
              <a:t>Facilitators will join and help as needed…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083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Walk &amp; Talk Recap…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949" y="1161825"/>
            <a:ext cx="9359399" cy="2560320"/>
          </a:xfrm>
        </p:spPr>
        <p:txBody>
          <a:bodyPr>
            <a:normAutofit/>
          </a:bodyPr>
          <a:lstStyle/>
          <a:p>
            <a:r>
              <a:rPr lang="en-US" dirty="0"/>
              <a:t>What was the most beneficial problem/solution you discussed?</a:t>
            </a:r>
          </a:p>
        </p:txBody>
      </p:sp>
    </p:spTree>
    <p:extLst>
      <p:ext uri="{BB962C8B-B14F-4D97-AF65-F5344CB8AC3E}">
        <p14:creationId xmlns:p14="http://schemas.microsoft.com/office/powerpoint/2010/main" val="3242292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856F-67F2-4C04-9AAC-7090F01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The Home Stretch…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0F74-94EB-4140-BCEB-D09D5FD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949" y="1161825"/>
            <a:ext cx="9359399" cy="2560320"/>
          </a:xfrm>
        </p:spPr>
        <p:txBody>
          <a:bodyPr>
            <a:normAutofit/>
          </a:bodyPr>
          <a:lstStyle/>
          <a:p>
            <a:r>
              <a:rPr lang="en-US" dirty="0"/>
              <a:t>	-  What is 1 thing you will try tomorrow?</a:t>
            </a:r>
          </a:p>
          <a:p>
            <a:r>
              <a:rPr lang="en-US" dirty="0"/>
              <a:t>	- OR what is 1 burning question you have about today's training?</a:t>
            </a:r>
          </a:p>
        </p:txBody>
      </p:sp>
    </p:spTree>
    <p:extLst>
      <p:ext uri="{BB962C8B-B14F-4D97-AF65-F5344CB8AC3E}">
        <p14:creationId xmlns:p14="http://schemas.microsoft.com/office/powerpoint/2010/main" val="561631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E0E1-9F3C-4F86-B035-D603F464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83238-17E7-4EB4-B8C9-FA4789CE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9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170B-D6A3-4661-8764-D316BABAE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Efficiency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B6F28-F351-4068-A53F-2921C57F7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8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is Efficiency?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r>
              <a:rPr lang="en-US" dirty="0"/>
              <a:t>Efficiency is completing a task with great speed; not wasting time. </a:t>
            </a:r>
          </a:p>
          <a:p>
            <a:pPr lvl="1"/>
            <a:r>
              <a:rPr lang="en-US" dirty="0"/>
              <a:t>Dictionary.com: “performing or functioning in the best possible manner with the least waste of time and effort.”</a:t>
            </a:r>
          </a:p>
          <a:p>
            <a:r>
              <a:rPr lang="en-US" dirty="0"/>
              <a:t> Let’s break it down further…  There are a handful of speeds with which you can approach a task: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FE4D3-134E-4630-A475-8884057E5AD9}"/>
              </a:ext>
            </a:extLst>
          </p:cNvPr>
          <p:cNvSpPr/>
          <p:nvPr/>
        </p:nvSpPr>
        <p:spPr>
          <a:xfrm>
            <a:off x="1949596" y="4483327"/>
            <a:ext cx="2649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SLOW…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0B3A58-9127-426F-B93E-7004D54635F6}"/>
              </a:ext>
            </a:extLst>
          </p:cNvPr>
          <p:cNvSpPr/>
          <p:nvPr/>
        </p:nvSpPr>
        <p:spPr>
          <a:xfrm>
            <a:off x="4598655" y="4484232"/>
            <a:ext cx="3351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Average…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6D100-3B36-4524-A20E-C098CCA58312}"/>
              </a:ext>
            </a:extLst>
          </p:cNvPr>
          <p:cNvSpPr/>
          <p:nvPr/>
        </p:nvSpPr>
        <p:spPr>
          <a:xfrm>
            <a:off x="7949901" y="4483327"/>
            <a:ext cx="1962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FAST!</a:t>
            </a:r>
          </a:p>
        </p:txBody>
      </p:sp>
    </p:spTree>
    <p:extLst>
      <p:ext uri="{BB962C8B-B14F-4D97-AF65-F5344CB8AC3E}">
        <p14:creationId xmlns:p14="http://schemas.microsoft.com/office/powerpoint/2010/main" val="405486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Characterizes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pPr algn="r"/>
            <a:r>
              <a:rPr lang="en-US" dirty="0"/>
              <a:t>Double or Triple-Checking Work</a:t>
            </a:r>
          </a:p>
          <a:p>
            <a:pPr algn="r"/>
            <a:r>
              <a:rPr lang="en-US" dirty="0"/>
              <a:t>Searching for Buttons or Functions</a:t>
            </a:r>
          </a:p>
          <a:p>
            <a:pPr algn="r"/>
            <a:r>
              <a:rPr lang="en-US" dirty="0"/>
              <a:t>DISTRACTIONS / Lack of Focus</a:t>
            </a:r>
          </a:p>
          <a:p>
            <a:pPr algn="r"/>
            <a:r>
              <a:rPr lang="en-US" dirty="0"/>
              <a:t>Not Knowing Where to Start</a:t>
            </a:r>
          </a:p>
          <a:p>
            <a:pPr algn="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FE4D3-134E-4630-A475-8884057E5AD9}"/>
              </a:ext>
            </a:extLst>
          </p:cNvPr>
          <p:cNvSpPr/>
          <p:nvPr/>
        </p:nvSpPr>
        <p:spPr>
          <a:xfrm>
            <a:off x="8518890" y="709575"/>
            <a:ext cx="237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SLOW?</a:t>
            </a:r>
          </a:p>
        </p:txBody>
      </p:sp>
    </p:spTree>
    <p:extLst>
      <p:ext uri="{BB962C8B-B14F-4D97-AF65-F5344CB8AC3E}">
        <p14:creationId xmlns:p14="http://schemas.microsoft.com/office/powerpoint/2010/main" val="248439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3EA-F9D3-4D85-B920-D59CF99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0878"/>
          </a:xfrm>
        </p:spPr>
        <p:txBody>
          <a:bodyPr/>
          <a:lstStyle/>
          <a:p>
            <a:r>
              <a:rPr lang="en-US" dirty="0"/>
              <a:t>What Characterizes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94D3-2CEA-4C2B-845D-A1C12C7B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6679"/>
            <a:ext cx="10018713" cy="4134521"/>
          </a:xfrm>
        </p:spPr>
        <p:txBody>
          <a:bodyPr/>
          <a:lstStyle/>
          <a:p>
            <a:pPr algn="r"/>
            <a:r>
              <a:rPr lang="en-US" dirty="0"/>
              <a:t>Neither Slow nor Fast</a:t>
            </a:r>
          </a:p>
          <a:p>
            <a:pPr algn="r"/>
            <a:r>
              <a:rPr lang="en-US" dirty="0"/>
              <a:t>Normal Working Pace – No Delay but No Urgency</a:t>
            </a:r>
          </a:p>
          <a:p>
            <a:pPr algn="r"/>
            <a:r>
              <a:rPr lang="en-US" dirty="0"/>
              <a:t>Moderate Level of Focus</a:t>
            </a:r>
          </a:p>
          <a:p>
            <a:pPr algn="r"/>
            <a:r>
              <a:rPr lang="en-US" dirty="0"/>
              <a:t>Knowing Where to Start but Occasional Trouble Starting</a:t>
            </a:r>
          </a:p>
          <a:p>
            <a:pPr algn="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AC58F-8638-42F4-8C06-C2556F5E1D28}"/>
              </a:ext>
            </a:extLst>
          </p:cNvPr>
          <p:cNvSpPr/>
          <p:nvPr/>
        </p:nvSpPr>
        <p:spPr>
          <a:xfrm>
            <a:off x="8320801" y="685801"/>
            <a:ext cx="3351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Average?</a:t>
            </a:r>
          </a:p>
        </p:txBody>
      </p:sp>
    </p:spTree>
    <p:extLst>
      <p:ext uri="{BB962C8B-B14F-4D97-AF65-F5344CB8AC3E}">
        <p14:creationId xmlns:p14="http://schemas.microsoft.com/office/powerpoint/2010/main" val="2260017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99</TotalTime>
  <Words>2183</Words>
  <Application>Microsoft Office PowerPoint</Application>
  <PresentationFormat>Widescreen</PresentationFormat>
  <Paragraphs>300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Corbel</vt:lpstr>
      <vt:lpstr>Parallax</vt:lpstr>
      <vt:lpstr>Efficiency for Management</vt:lpstr>
      <vt:lpstr>Part 1: Efficiency 101 (Adjuster Training)</vt:lpstr>
      <vt:lpstr>What It Takes to Succeed… In This Course</vt:lpstr>
      <vt:lpstr>Intro</vt:lpstr>
      <vt:lpstr>Definitions</vt:lpstr>
      <vt:lpstr> Efficiency</vt:lpstr>
      <vt:lpstr>What is Efficiency?</vt:lpstr>
      <vt:lpstr>What Characterizes </vt:lpstr>
      <vt:lpstr>What Characterizes </vt:lpstr>
      <vt:lpstr>What Characterizes </vt:lpstr>
      <vt:lpstr>What Hinders Us from Being </vt:lpstr>
      <vt:lpstr>Steps to Be Efficient /</vt:lpstr>
      <vt:lpstr>When Efficiency Met Accuracy </vt:lpstr>
      <vt:lpstr>PowerPoint Presentation</vt:lpstr>
      <vt:lpstr>What is Accuracy?</vt:lpstr>
      <vt:lpstr>What Characterizes </vt:lpstr>
      <vt:lpstr>What Characterizes </vt:lpstr>
      <vt:lpstr>What Hinders Us from Being </vt:lpstr>
      <vt:lpstr>It’s a Balancing Act…</vt:lpstr>
      <vt:lpstr>Steps to Be</vt:lpstr>
      <vt:lpstr> Simultaneous Combustion: The Art of Multitasking</vt:lpstr>
      <vt:lpstr>What is Multitasking?</vt:lpstr>
      <vt:lpstr>Is Multitasking Even Possible?</vt:lpstr>
      <vt:lpstr>What We Need</vt:lpstr>
      <vt:lpstr>What is a “Pseudo-Multitasking Trick”</vt:lpstr>
      <vt:lpstr>Our Toolbelt of Pseudo-Multitasking Tricks</vt:lpstr>
      <vt:lpstr> To Frame or Not To Frame: The Framework</vt:lpstr>
      <vt:lpstr>What is a Framework?</vt:lpstr>
      <vt:lpstr>Why a Framework?</vt:lpstr>
      <vt:lpstr>The Framework</vt:lpstr>
      <vt:lpstr>A Framework Is:</vt:lpstr>
      <vt:lpstr>What Does a Framework Look Like?</vt:lpstr>
      <vt:lpstr>Following It…</vt:lpstr>
      <vt:lpstr>References</vt:lpstr>
      <vt:lpstr>PowerPoint Presentation</vt:lpstr>
      <vt:lpstr>Part 2: Management Efficiency Tricks</vt:lpstr>
      <vt:lpstr>A Slow Supervisor is a  STRESSED Supervisor</vt:lpstr>
      <vt:lpstr>Management Efficiency Trick #1</vt:lpstr>
      <vt:lpstr>Management Efficiency Trick #2</vt:lpstr>
      <vt:lpstr>Management Efficiency Trick #3</vt:lpstr>
      <vt:lpstr>Management Efficiency Trick #4</vt:lpstr>
      <vt:lpstr>Management Efficiency Trick #5</vt:lpstr>
      <vt:lpstr>Management Efficiency Trick #6</vt:lpstr>
      <vt:lpstr>Management Efficiency Trick #7</vt:lpstr>
      <vt:lpstr>Management Efficiency Trick #8</vt:lpstr>
      <vt:lpstr>Management Efficiency Trick #9</vt:lpstr>
      <vt:lpstr>Part 3: Collaboration</vt:lpstr>
      <vt:lpstr>Collaboration</vt:lpstr>
      <vt:lpstr>Why Should We Collaborate?</vt:lpstr>
      <vt:lpstr>The Rest of our Time…</vt:lpstr>
      <vt:lpstr>Walk &amp; Talk</vt:lpstr>
      <vt:lpstr>Walk &amp; Talk Recap…</vt:lpstr>
      <vt:lpstr>The Home Stretch…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Roberts</dc:creator>
  <cp:lastModifiedBy>Jordan Roberts</cp:lastModifiedBy>
  <cp:revision>8</cp:revision>
  <dcterms:created xsi:type="dcterms:W3CDTF">2017-07-28T03:28:51Z</dcterms:created>
  <dcterms:modified xsi:type="dcterms:W3CDTF">2023-04-23T19:10:28Z</dcterms:modified>
</cp:coreProperties>
</file>